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722" r:id="rId3"/>
    <p:sldId id="566" r:id="rId4"/>
    <p:sldId id="567" r:id="rId5"/>
    <p:sldId id="723" r:id="rId6"/>
    <p:sldId id="683" r:id="rId7"/>
    <p:sldId id="684" r:id="rId8"/>
    <p:sldId id="724" r:id="rId9"/>
    <p:sldId id="726" r:id="rId10"/>
    <p:sldId id="736" r:id="rId11"/>
    <p:sldId id="730" r:id="rId12"/>
    <p:sldId id="735" r:id="rId13"/>
    <p:sldId id="731" r:id="rId14"/>
    <p:sldId id="732" r:id="rId15"/>
    <p:sldId id="733" r:id="rId16"/>
    <p:sldId id="675" r:id="rId17"/>
    <p:sldId id="710" r:id="rId18"/>
    <p:sldId id="676" r:id="rId19"/>
    <p:sldId id="677" r:id="rId20"/>
    <p:sldId id="740" r:id="rId21"/>
    <p:sldId id="741" r:id="rId22"/>
    <p:sldId id="742" r:id="rId23"/>
    <p:sldId id="743" r:id="rId24"/>
    <p:sldId id="744" r:id="rId25"/>
    <p:sldId id="745" r:id="rId26"/>
    <p:sldId id="749" r:id="rId27"/>
    <p:sldId id="750" r:id="rId28"/>
    <p:sldId id="752" r:id="rId29"/>
    <p:sldId id="754" r:id="rId30"/>
    <p:sldId id="755" r:id="rId31"/>
    <p:sldId id="756" r:id="rId32"/>
    <p:sldId id="757" r:id="rId33"/>
    <p:sldId id="758" r:id="rId34"/>
    <p:sldId id="759" r:id="rId35"/>
    <p:sldId id="763" r:id="rId36"/>
    <p:sldId id="701" r:id="rId37"/>
    <p:sldId id="717" r:id="rId38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52"/>
    <a:srgbClr val="E9F08E"/>
    <a:srgbClr val="EBF4B2"/>
    <a:srgbClr val="FFFFFF"/>
    <a:srgbClr val="3F9C35"/>
    <a:srgbClr val="34B233"/>
    <a:srgbClr val="000000"/>
    <a:srgbClr val="292929"/>
    <a:srgbClr val="D5D2CA"/>
    <a:srgbClr val="00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074" y="-102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58F55-4EEF-46D6-BB0C-E749C219CE2A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86D4-A07B-4317-89FB-E89CAF259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1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25BBE-382C-4BA7-9740-9286F7E2453E}" type="datetimeFigureOut">
              <a:rPr lang="nl-NL" smtClean="0"/>
              <a:t>24-4-2012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35D1-DC92-441A-90C6-33213B0061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3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12F5B89-EE93-4E33-B0D0-C9DA2CEFF0B6}" type="datetime1">
              <a:rPr lang="en-GB"/>
              <a:pPr/>
              <a:t>24/04/2012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64250-DED5-4BA2-B2F7-80BFF9C508A4}" type="slidenum">
              <a:rPr lang="en-GB"/>
              <a:pPr/>
              <a:t>6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666" y="4716915"/>
            <a:ext cx="5433169" cy="44688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dirty="0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fld id="{E379B19C-8388-47FD-8668-8103809D57D4}" type="slidenum">
              <a:rPr lang="nl-NL" sz="1300" smtClean="0">
                <a:latin typeface="Times New Roman" pitchFamily="18" charset="0"/>
              </a:rPr>
              <a:pPr/>
              <a:t>7</a:t>
            </a:fld>
            <a:endParaRPr lang="nl-NL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06463" y="4716463"/>
            <a:ext cx="498157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dirty="0" smtClean="0"/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9163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fld id="{161B3815-3EBF-43FE-A660-167A287505A2}" type="slidenum">
              <a:rPr lang="nl-NL" sz="1300" smtClean="0">
                <a:latin typeface="Times New Roman" pitchFamily="18" charset="0"/>
              </a:rPr>
              <a:pPr/>
              <a:t>19</a:t>
            </a:fld>
            <a:endParaRPr lang="nl-NL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1pPr>
            <a:lvl2pPr marL="716872" indent="-275720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2pPr>
            <a:lvl3pPr marL="1102881" indent="-220576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3pPr>
            <a:lvl4pPr marL="1544033" indent="-220576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4pPr>
            <a:lvl5pPr marL="1985185" indent="-220576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5pPr>
            <a:lvl6pPr marL="2426338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6pPr>
            <a:lvl7pPr marL="2867490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7pPr>
            <a:lvl8pPr marL="3308642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8pPr>
            <a:lvl9pPr marL="3749794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>
              <a:defRPr/>
            </a:pPr>
            <a:fld id="{3A65E3FF-AF34-4AF4-98C8-1C6DCE238DF0}" type="datetime1">
              <a:rPr lang="en-GB" sz="1000">
                <a:solidFill>
                  <a:srgbClr val="000000"/>
                </a:solidFill>
                <a:latin typeface="News Gothic" pitchFamily="34" charset="0"/>
              </a:rPr>
              <a:pPr algn="r">
                <a:defRPr/>
              </a:pPr>
              <a:t>24/04/2012</a:t>
            </a:fld>
            <a:endParaRPr lang="en-GB" sz="1000">
              <a:solidFill>
                <a:srgbClr val="000000"/>
              </a:solidFill>
              <a:latin typeface="News Gothic" pitchFamily="34" charset="0"/>
            </a:endParaRPr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1pPr>
            <a:lvl2pPr marL="716872" indent="-275720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2pPr>
            <a:lvl3pPr marL="1102881" indent="-220576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3pPr>
            <a:lvl4pPr marL="1544033" indent="-220576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4pPr>
            <a:lvl5pPr marL="1985185" indent="-220576" algn="ctr" defTabSz="922131" eaLnBrk="0" hangingPunct="0">
              <a:spcBef>
                <a:spcPct val="50000"/>
              </a:spcBef>
              <a:defRPr sz="2300">
                <a:solidFill>
                  <a:schemeClr val="tx1"/>
                </a:solidFill>
                <a:latin typeface="Arial Unicode MS" pitchFamily="34" charset="-128"/>
              </a:defRPr>
            </a:lvl5pPr>
            <a:lvl6pPr marL="2426338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6pPr>
            <a:lvl7pPr marL="2867490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7pPr>
            <a:lvl8pPr marL="3308642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8pPr>
            <a:lvl9pPr marL="3749794" indent="-220576" algn="ctr" defTabSz="92213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>
              <a:defRPr/>
            </a:pPr>
            <a:fld id="{EB203A08-85FC-48EC-8C59-423BFA549B0C}" type="slidenum">
              <a:rPr lang="en-GB" sz="1000">
                <a:solidFill>
                  <a:srgbClr val="000000"/>
                </a:solidFill>
                <a:latin typeface="News Gothic" pitchFamily="34" charset="0"/>
              </a:rPr>
              <a:pPr algn="r">
                <a:defRPr/>
              </a:pPr>
              <a:t>30</a:t>
            </a:fld>
            <a:endParaRPr lang="en-GB" sz="1000">
              <a:solidFill>
                <a:srgbClr val="000000"/>
              </a:solidFill>
              <a:latin typeface="News Gothic" pitchFamily="34" charset="0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2814"/>
            <a:ext cx="4984750" cy="4643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205794"/>
      </p:ext>
    </p:extLst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7466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5"/>
          <p:cNvSpPr>
            <a:spLocks noChangeShapeType="1"/>
          </p:cNvSpPr>
          <p:nvPr/>
        </p:nvSpPr>
        <p:spPr bwMode="auto">
          <a:xfrm>
            <a:off x="-3175" y="5995988"/>
            <a:ext cx="9147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5" name="Picture 47" descr="WUR-beeldstrip_PPT-template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4286250"/>
            <a:ext cx="91455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-3175" y="1712913"/>
            <a:ext cx="9147175" cy="0"/>
          </a:xfrm>
          <a:prstGeom prst="line">
            <a:avLst/>
          </a:prstGeom>
          <a:noFill/>
          <a:ln w="12700">
            <a:solidFill>
              <a:srgbClr val="80BA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" name="Picture 64" descr="_LIVESTOC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079"/>
          <a:stretch>
            <a:fillRect/>
          </a:stretch>
        </p:blipFill>
        <p:spPr bwMode="auto">
          <a:xfrm>
            <a:off x="0" y="5997575"/>
            <a:ext cx="9144000" cy="876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86125"/>
            <a:ext cx="8229600" cy="90487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noProof="1">
                <a:latin typeface="Arial Unicode MS" pitchFamily="34" charset="-128"/>
              </a:defRPr>
            </a:lvl1pPr>
          </a:lstStyle>
          <a:p>
            <a:pPr lvl="0"/>
            <a:r>
              <a:rPr lang="en-GB" noProof="1" smtClean="0"/>
              <a:t>Click to edit Master subtitle style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046163"/>
            <a:ext cx="8229600" cy="1849437"/>
          </a:xfrm>
        </p:spPr>
        <p:txBody>
          <a:bodyPr/>
          <a:lstStyle>
            <a:lvl1pPr>
              <a:defRPr sz="4400" noProof="1">
                <a:solidFill>
                  <a:schemeClr val="accent1"/>
                </a:solidFill>
                <a:latin typeface="Arial Unicode MS" pitchFamily="34" charset="-128"/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6295372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482041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4" r:id="rId19"/>
    <p:sldLayoutId id="2147483675" r:id="rId20"/>
    <p:sldLayoutId id="2147483682" r:id="rId21"/>
    <p:sldLayoutId id="2147483683" r:id="rId2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eidenuitdeklei.nl/bestel-de-kalender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galama@wur.n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r>
              <a:rPr lang="nl-NL" dirty="0" smtClean="0"/>
              <a:t>Omgeving duurzame melkveehouderij</a:t>
            </a:r>
            <a:endParaRPr lang="nl-NL" dirty="0"/>
          </a:p>
        </p:txBody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4943" y="3960702"/>
            <a:ext cx="2647950" cy="2647950"/>
          </a:xfrm>
        </p:spPr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1041" y="3438187"/>
            <a:ext cx="2647950" cy="26479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i="1" dirty="0" smtClean="0"/>
              <a:t>Nieuwe grenzen en nieuwe stallen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smtClean="0"/>
              <a:t>Onderwijsdag, 24 april 2012, Paul Galama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541" y="2837296"/>
            <a:ext cx="2647950" cy="2647950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5183" y="3203061"/>
            <a:ext cx="2647950" cy="2647950"/>
          </a:xfr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Waarom regionale voercentra?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99672"/>
            <a:ext cx="8521188" cy="4089600"/>
          </a:xfrm>
        </p:spPr>
        <p:txBody>
          <a:bodyPr/>
          <a:lstStyle/>
          <a:p>
            <a:r>
              <a:rPr lang="nl-NL" dirty="0" smtClean="0"/>
              <a:t>Betere kuilkwaliteit</a:t>
            </a:r>
          </a:p>
          <a:p>
            <a:r>
              <a:rPr lang="nl-NL" dirty="0" smtClean="0"/>
              <a:t>Besparing van</a:t>
            </a:r>
          </a:p>
          <a:p>
            <a:pPr lvl="1"/>
            <a:r>
              <a:rPr lang="nl-NL" dirty="0" smtClean="0"/>
              <a:t>Voeropslag</a:t>
            </a:r>
          </a:p>
          <a:p>
            <a:pPr lvl="1"/>
            <a:r>
              <a:rPr lang="nl-NL" dirty="0" smtClean="0"/>
              <a:t>Arbeid en mechanisatie</a:t>
            </a:r>
          </a:p>
          <a:p>
            <a:pPr lvl="1"/>
            <a:r>
              <a:rPr lang="nl-NL" dirty="0" smtClean="0"/>
              <a:t>Krachtvoerkosten </a:t>
            </a:r>
          </a:p>
          <a:p>
            <a:r>
              <a:rPr lang="nl-NL" dirty="0" smtClean="0"/>
              <a:t>Minder last van slechte verkaveling</a:t>
            </a:r>
          </a:p>
          <a:p>
            <a:r>
              <a:rPr lang="nl-NL" dirty="0" smtClean="0"/>
              <a:t>Bouwblok benutten voor staluitbreiding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C000"/>
                </a:solidFill>
              </a:rPr>
              <a:t>Nadelen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Meer transport, verkeersveiligheid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Minder sturing rantsoenen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mtClean="0"/>
              <a:t>Kritische succesfactoren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mtClean="0"/>
              <a:t>Veedichtheid en voeraanbod in regio</a:t>
            </a:r>
          </a:p>
          <a:p>
            <a:r>
              <a:rPr lang="nl-NL" smtClean="0"/>
              <a:t>Juiste plek qua verkeersveiligheid</a:t>
            </a:r>
          </a:p>
          <a:p>
            <a:r>
              <a:rPr lang="nl-NL" smtClean="0"/>
              <a:t>Economisch voordeel verschilt per bedrijf en regio</a:t>
            </a:r>
          </a:p>
          <a:p>
            <a:r>
              <a:rPr lang="nl-NL" smtClean="0"/>
              <a:t>Regel wat fout kan gaan</a:t>
            </a:r>
          </a:p>
          <a:p>
            <a:r>
              <a:rPr lang="nl-NL" smtClean="0"/>
              <a:t>Uitbouw naar regionaal nutriëntencentrum</a:t>
            </a:r>
          </a:p>
          <a:p>
            <a:pPr lvl="1"/>
            <a:r>
              <a:rPr lang="nl-NL" smtClean="0">
                <a:solidFill>
                  <a:srgbClr val="FFC000"/>
                </a:solidFill>
              </a:rPr>
              <a:t>Optimaliseren op gebiedsniveau !!</a:t>
            </a:r>
            <a:br>
              <a:rPr lang="nl-NL" smtClean="0">
                <a:solidFill>
                  <a:srgbClr val="FFC000"/>
                </a:solidFill>
              </a:rPr>
            </a:br>
            <a:r>
              <a:rPr lang="nl-NL" smtClean="0">
                <a:solidFill>
                  <a:srgbClr val="FFC000"/>
                </a:solidFill>
              </a:rPr>
              <a:t>(biomassa en meststromen)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9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Grenzen en ontwikkelrichtingen</a:t>
            </a:r>
            <a:endParaRPr lang="nl-NL" dirty="0"/>
          </a:p>
          <a:p>
            <a:pPr lvl="1"/>
            <a:r>
              <a:rPr lang="nl-NL" dirty="0" smtClean="0"/>
              <a:t>Schaalvergroting</a:t>
            </a:r>
          </a:p>
          <a:p>
            <a:pPr lvl="1"/>
            <a:r>
              <a:rPr lang="nl-NL" dirty="0" smtClean="0"/>
              <a:t>Regionale voercentra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Wat wil koe, boer en omgeving?</a:t>
            </a:r>
          </a:p>
          <a:p>
            <a:r>
              <a:rPr lang="nl-NL" dirty="0" smtClean="0"/>
              <a:t>Vrijloopstallen</a:t>
            </a:r>
          </a:p>
          <a:p>
            <a:pPr lvl="1"/>
            <a:r>
              <a:rPr lang="nl-NL" dirty="0" smtClean="0"/>
              <a:t>Type bodems</a:t>
            </a:r>
          </a:p>
          <a:p>
            <a:pPr lvl="1"/>
            <a:r>
              <a:rPr lang="nl-NL" dirty="0" smtClean="0"/>
              <a:t>Perspectief duurzaamheid</a:t>
            </a:r>
          </a:p>
        </p:txBody>
      </p:sp>
    </p:spTree>
    <p:extLst>
      <p:ext uri="{BB962C8B-B14F-4D97-AF65-F5344CB8AC3E}">
        <p14:creationId xmlns:p14="http://schemas.microsoft.com/office/powerpoint/2010/main" val="30219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Wat wil de koe?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7157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400" smtClean="0"/>
              <a:t>Meer ruimte voor natuurlijk gedrag en </a:t>
            </a:r>
            <a:br>
              <a:rPr lang="nl-NL" sz="2400" smtClean="0"/>
            </a:br>
            <a:r>
              <a:rPr lang="nl-NL" sz="2400" smtClean="0"/>
              <a:t>gemakkelijk kunnen liggen en opstaan</a:t>
            </a:r>
          </a:p>
          <a:p>
            <a:pPr>
              <a:lnSpc>
                <a:spcPct val="90000"/>
              </a:lnSpc>
            </a:pPr>
            <a:endParaRPr lang="nl-NL" sz="2400" smtClean="0"/>
          </a:p>
          <a:p>
            <a:pPr>
              <a:lnSpc>
                <a:spcPct val="90000"/>
              </a:lnSpc>
            </a:pPr>
            <a:r>
              <a:rPr lang="nl-NL" sz="2400" smtClean="0"/>
              <a:t>Zachte bodems voor minder klauwproblemen en goede beloopbaarheid</a:t>
            </a:r>
          </a:p>
          <a:p>
            <a:pPr>
              <a:lnSpc>
                <a:spcPct val="90000"/>
              </a:lnSpc>
            </a:pPr>
            <a:endParaRPr lang="nl-NL" sz="2400" smtClean="0"/>
          </a:p>
          <a:p>
            <a:pPr>
              <a:lnSpc>
                <a:spcPct val="90000"/>
              </a:lnSpc>
            </a:pPr>
            <a:r>
              <a:rPr lang="nl-NL" sz="2400" smtClean="0"/>
              <a:t>Rust bij eten en drinken</a:t>
            </a:r>
          </a:p>
          <a:p>
            <a:pPr>
              <a:lnSpc>
                <a:spcPct val="90000"/>
              </a:lnSpc>
            </a:pPr>
            <a:endParaRPr lang="nl-NL" sz="2400" smtClean="0"/>
          </a:p>
          <a:p>
            <a:pPr>
              <a:lnSpc>
                <a:spcPct val="90000"/>
              </a:lnSpc>
            </a:pPr>
            <a:r>
              <a:rPr lang="nl-NL" sz="2400" smtClean="0"/>
              <a:t>Frisse lucht</a:t>
            </a:r>
          </a:p>
          <a:p>
            <a:pPr>
              <a:lnSpc>
                <a:spcPct val="90000"/>
              </a:lnSpc>
            </a:pPr>
            <a:endParaRPr lang="nl-NL" sz="2400" smtClean="0"/>
          </a:p>
          <a:p>
            <a:pPr>
              <a:lnSpc>
                <a:spcPct val="90000"/>
              </a:lnSpc>
            </a:pPr>
            <a:r>
              <a:rPr lang="nl-NL" sz="2400" smtClean="0"/>
              <a:t>Geen ingrepen, hoorns?</a:t>
            </a:r>
          </a:p>
          <a:p>
            <a:pPr>
              <a:lnSpc>
                <a:spcPct val="90000"/>
              </a:lnSpc>
            </a:pPr>
            <a:endParaRPr lang="nl-NL" sz="2400" smtClean="0"/>
          </a:p>
          <a:p>
            <a:pPr>
              <a:lnSpc>
                <a:spcPct val="90000"/>
              </a:lnSpc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46090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Wat wil de boer?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Weinig kosten</a:t>
            </a:r>
          </a:p>
          <a:p>
            <a:pPr lvl="1"/>
            <a:r>
              <a:rPr lang="nl-NL" smtClean="0"/>
              <a:t>Lage investering</a:t>
            </a:r>
          </a:p>
          <a:p>
            <a:pPr lvl="1"/>
            <a:r>
              <a:rPr lang="nl-NL" smtClean="0"/>
              <a:t>Weinig jaarlijkse kosten</a:t>
            </a:r>
            <a:br>
              <a:rPr lang="nl-NL" smtClean="0"/>
            </a:br>
            <a:endParaRPr lang="nl-NL" smtClean="0"/>
          </a:p>
          <a:p>
            <a:r>
              <a:rPr lang="nl-NL" smtClean="0"/>
              <a:t>Weinig werk en veel plezier</a:t>
            </a:r>
            <a:br>
              <a:rPr lang="nl-NL" smtClean="0"/>
            </a:br>
            <a:endParaRPr lang="nl-NL" smtClean="0"/>
          </a:p>
          <a:p>
            <a:r>
              <a:rPr lang="nl-NL" smtClean="0"/>
              <a:t>Lange levensduur vee</a:t>
            </a:r>
            <a:br>
              <a:rPr lang="nl-NL" smtClean="0"/>
            </a:br>
            <a:endParaRPr lang="nl-NL" smtClean="0"/>
          </a:p>
          <a:p>
            <a:r>
              <a:rPr lang="nl-NL" smtClean="0"/>
              <a:t>Gezonde bodem (-vruchtbaarheid)</a:t>
            </a:r>
          </a:p>
          <a:p>
            <a:pPr lvl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7189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553583"/>
          </a:xfrm>
        </p:spPr>
        <p:txBody>
          <a:bodyPr/>
          <a:lstStyle/>
          <a:p>
            <a:r>
              <a:rPr lang="nl-NL" sz="2800" smtClean="0"/>
              <a:t>Wat wil de omgeving?</a:t>
            </a:r>
            <a:br>
              <a:rPr lang="nl-NL" sz="2800" smtClean="0"/>
            </a:br>
            <a:endParaRPr lang="nl-NL" sz="2800" dirty="0" smtClean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5612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000" dirty="0" smtClean="0"/>
              <a:t>Geen last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Lawaai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Stank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Lichtvervuiling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Stof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Uitzicht (nokhoogte, dakgoothoogte)</a:t>
            </a:r>
            <a:br>
              <a:rPr lang="nl-NL" sz="1800" dirty="0" smtClean="0"/>
            </a:br>
            <a:endParaRPr lang="nl-NL" sz="1800" dirty="0" smtClean="0"/>
          </a:p>
          <a:p>
            <a:pPr>
              <a:lnSpc>
                <a:spcPct val="80000"/>
              </a:lnSpc>
            </a:pPr>
            <a:r>
              <a:rPr lang="nl-NL" sz="2000" dirty="0" smtClean="0"/>
              <a:t>Wel lust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Fraai in het landschap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Attractie</a:t>
            </a:r>
            <a:br>
              <a:rPr lang="nl-NL" sz="1800" dirty="0" smtClean="0"/>
            </a:br>
            <a:endParaRPr lang="nl-NL" sz="1800" dirty="0" smtClean="0"/>
          </a:p>
          <a:p>
            <a:pPr>
              <a:lnSpc>
                <a:spcPct val="80000"/>
              </a:lnSpc>
            </a:pPr>
            <a:r>
              <a:rPr lang="nl-NL" sz="2000" dirty="0" smtClean="0"/>
              <a:t>Weinig emissies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Ammoniak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Broeikasgassen (lachgas en methaan)</a:t>
            </a:r>
            <a:br>
              <a:rPr lang="nl-NL" sz="1800" dirty="0" smtClean="0"/>
            </a:br>
            <a:endParaRPr lang="nl-NL" sz="1800" dirty="0" smtClean="0"/>
          </a:p>
          <a:p>
            <a:pPr>
              <a:lnSpc>
                <a:spcPct val="80000"/>
              </a:lnSpc>
            </a:pPr>
            <a:r>
              <a:rPr lang="nl-NL" sz="2000" dirty="0" smtClean="0"/>
              <a:t>Weinig energieverbruik</a:t>
            </a:r>
          </a:p>
        </p:txBody>
      </p:sp>
    </p:spTree>
    <p:extLst>
      <p:ext uri="{BB962C8B-B14F-4D97-AF65-F5344CB8AC3E}">
        <p14:creationId xmlns:p14="http://schemas.microsoft.com/office/powerpoint/2010/main" val="3873125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9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ctr"/>
            <a:r>
              <a:rPr lang="en-GB" dirty="0" smtClean="0"/>
              <a:t>Dilemma’s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856" y="1194003"/>
            <a:ext cx="5476987" cy="4488339"/>
          </a:xfrm>
        </p:spPr>
      </p:pic>
      <p:sp>
        <p:nvSpPr>
          <p:cNvPr id="3" name="TextBox 2"/>
          <p:cNvSpPr txBox="1"/>
          <p:nvPr/>
        </p:nvSpPr>
        <p:spPr>
          <a:xfrm>
            <a:off x="3556002" y="2798609"/>
            <a:ext cx="2318327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GB" sz="2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2400" dirty="0" smtClean="0">
                <a:latin typeface="Verdana" pitchFamily="34" charset="0"/>
              </a:rPr>
              <a:t>M2 per </a:t>
            </a:r>
            <a:r>
              <a:rPr lang="en-GB" sz="2400" dirty="0" err="1" smtClean="0">
                <a:latin typeface="Verdana" pitchFamily="34" charset="0"/>
              </a:rPr>
              <a:t>koe</a:t>
            </a:r>
            <a:r>
              <a:rPr lang="en-GB" sz="2400" dirty="0" smtClean="0">
                <a:latin typeface="Verdana" pitchFamily="34" charset="0"/>
              </a:rPr>
              <a:t/>
            </a:r>
            <a:br>
              <a:rPr lang="en-GB" sz="2400" dirty="0" smtClean="0">
                <a:latin typeface="Verdana" pitchFamily="34" charset="0"/>
              </a:rPr>
            </a:br>
            <a:r>
              <a:rPr lang="en-GB" sz="2400" dirty="0" smtClean="0">
                <a:latin typeface="Verdana" pitchFamily="34" charset="0"/>
              </a:rPr>
              <a:t>+ </a:t>
            </a:r>
          </a:p>
          <a:p>
            <a:pPr algn="ctr">
              <a:lnSpc>
                <a:spcPts val="1800"/>
              </a:lnSpc>
            </a:pPr>
            <a:r>
              <a:rPr lang="en-GB" sz="2400" dirty="0" err="1">
                <a:latin typeface="Verdana" pitchFamily="34" charset="0"/>
              </a:rPr>
              <a:t>a</a:t>
            </a:r>
            <a:r>
              <a:rPr lang="en-GB" sz="2400" dirty="0" err="1" smtClean="0">
                <a:latin typeface="Verdana" pitchFamily="34" charset="0"/>
              </a:rPr>
              <a:t>antal</a:t>
            </a:r>
            <a:r>
              <a:rPr lang="en-GB" sz="2400" dirty="0" smtClean="0">
                <a:latin typeface="Verdana" pitchFamily="34" charset="0"/>
              </a:rPr>
              <a:t> </a:t>
            </a:r>
            <a:r>
              <a:rPr lang="en-GB" sz="2400" dirty="0" err="1" smtClean="0">
                <a:latin typeface="Verdana" pitchFamily="34" charset="0"/>
              </a:rPr>
              <a:t>koeien</a:t>
            </a:r>
            <a:endParaRPr lang="en-GB" sz="2400" dirty="0" smtClean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4" y="1348509"/>
            <a:ext cx="1062182" cy="79092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GB" sz="2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2400" dirty="0" err="1">
                <a:latin typeface="Verdana" pitchFamily="34" charset="0"/>
              </a:rPr>
              <a:t>e</a:t>
            </a:r>
            <a:r>
              <a:rPr lang="en-GB" sz="2400" dirty="0" err="1" smtClean="0">
                <a:latin typeface="Verdana" pitchFamily="34" charset="0"/>
              </a:rPr>
              <a:t>rf</a:t>
            </a:r>
            <a:r>
              <a:rPr lang="en-GB" sz="2400" dirty="0" smtClean="0">
                <a:latin typeface="Verdana" pitchFamily="34" charset="0"/>
              </a:rPr>
              <a:t>      </a:t>
            </a:r>
          </a:p>
          <a:p>
            <a:pPr>
              <a:lnSpc>
                <a:spcPts val="1800"/>
              </a:lnSpc>
            </a:pPr>
            <a:endParaRPr lang="en-GB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8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Kengetallen</a:t>
            </a:r>
            <a:r>
              <a:rPr lang="en-GB" dirty="0" smtClean="0"/>
              <a:t> </a:t>
            </a:r>
            <a:r>
              <a:rPr lang="en-GB" dirty="0" err="1" smtClean="0"/>
              <a:t>erf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133"/>
              </p:ext>
            </p:extLst>
          </p:nvPr>
        </p:nvGraphicFramePr>
        <p:xfrm>
          <a:off x="508257" y="1951181"/>
          <a:ext cx="8182962" cy="29667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103424"/>
                <a:gridCol w="1209963"/>
                <a:gridCol w="116840"/>
                <a:gridCol w="1214582"/>
                <a:gridCol w="1145309"/>
                <a:gridCol w="116840"/>
                <a:gridCol w="127600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Aantal</a:t>
                      </a:r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koeien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130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130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520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520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Type </a:t>
                      </a:r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stal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Ligbox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Vrijloop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Ligbox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Vrijloop</a:t>
                      </a:r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Nokhoogte</a:t>
                      </a:r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melkveestal</a:t>
                      </a:r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9.6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12.7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12.8 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Hoogte</a:t>
                      </a:r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silo </a:t>
                      </a:r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graskuil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Hoogte</a:t>
                      </a:r>
                      <a:r>
                        <a:rPr lang="en-GB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silo </a:t>
                      </a:r>
                      <a:r>
                        <a:rPr lang="en-GB" b="0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maïskuil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Hoogte</a:t>
                      </a:r>
                      <a:r>
                        <a:rPr lang="en-GB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mestsilo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6 m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Nieuwe</a:t>
                      </a:r>
                      <a:r>
                        <a:rPr lang="en-GB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stallen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BF4B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BF4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BF4B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0,9 ha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BF4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1,5 ha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BF4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Totaal</a:t>
                      </a:r>
                      <a:r>
                        <a:rPr lang="en-GB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erf</a:t>
                      </a:r>
                      <a:endParaRPr lang="en-GB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1,6 ha</a:t>
                      </a:r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BF4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3,0 ha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BF4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3,6 ha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8F85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5476" name="Picture 4" descr="DOC091007-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4013" y="549275"/>
            <a:ext cx="21621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err="1"/>
              <a:t>Nokhoogte</a:t>
            </a:r>
            <a:r>
              <a:rPr lang="en-GB" dirty="0"/>
              <a:t> </a:t>
            </a:r>
            <a:r>
              <a:rPr lang="en-GB" dirty="0" err="1"/>
              <a:t>beperken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1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4580" name="Picture 4" descr="3D ontwer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9641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43663" y="5373688"/>
            <a:ext cx="250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ctr"/>
            <a:r>
              <a:rPr lang="en-US">
                <a:solidFill>
                  <a:srgbClr val="004C78"/>
                </a:solidFill>
                <a:latin typeface="Arial Unicode MS" pitchFamily="34" charset="-128"/>
              </a:rPr>
              <a:t>Bron: DLV, Libau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8313" y="4508500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  <a:latin typeface="Arial Unicode MS" pitchFamily="34" charset="-128"/>
              </a:rPr>
              <a:t>Siergevel rondom foliekas</a:t>
            </a:r>
          </a:p>
        </p:txBody>
      </p:sp>
    </p:spTree>
    <p:extLst>
      <p:ext uri="{BB962C8B-B14F-4D97-AF65-F5344CB8AC3E}">
        <p14:creationId xmlns:p14="http://schemas.microsoft.com/office/powerpoint/2010/main" val="377228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Grenzen en ontwikkelrichtingen</a:t>
            </a:r>
            <a:endParaRPr lang="nl-NL" dirty="0"/>
          </a:p>
          <a:p>
            <a:pPr lvl="1"/>
            <a:r>
              <a:rPr lang="nl-NL" dirty="0" smtClean="0"/>
              <a:t>Schaalvergroting</a:t>
            </a:r>
          </a:p>
          <a:p>
            <a:pPr lvl="1"/>
            <a:r>
              <a:rPr lang="nl-NL" dirty="0" smtClean="0"/>
              <a:t>Regionale voercentra</a:t>
            </a:r>
          </a:p>
          <a:p>
            <a:r>
              <a:rPr lang="nl-NL" dirty="0" smtClean="0"/>
              <a:t>Wat wil koe, boer en omgeving?</a:t>
            </a:r>
          </a:p>
          <a:p>
            <a:r>
              <a:rPr lang="nl-NL" dirty="0" smtClean="0"/>
              <a:t>Vrijloopstallen</a:t>
            </a:r>
          </a:p>
          <a:p>
            <a:pPr lvl="1"/>
            <a:r>
              <a:rPr lang="nl-NL" dirty="0" smtClean="0"/>
              <a:t>Type bodems</a:t>
            </a:r>
          </a:p>
          <a:p>
            <a:pPr lvl="1"/>
            <a:r>
              <a:rPr lang="nl-NL" dirty="0" smtClean="0"/>
              <a:t>Perspectief duurzaamheid</a:t>
            </a:r>
          </a:p>
        </p:txBody>
      </p:sp>
    </p:spTree>
    <p:extLst>
      <p:ext uri="{BB962C8B-B14F-4D97-AF65-F5344CB8AC3E}">
        <p14:creationId xmlns:p14="http://schemas.microsoft.com/office/powerpoint/2010/main" val="4141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ctr"/>
            <a:r>
              <a:rPr lang="nl-NL" dirty="0" smtClean="0"/>
              <a:t>Conclusie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856" y="1194003"/>
            <a:ext cx="5476987" cy="4488339"/>
          </a:xfrm>
        </p:spPr>
      </p:pic>
      <p:sp>
        <p:nvSpPr>
          <p:cNvPr id="3" name="TextBox 2"/>
          <p:cNvSpPr txBox="1"/>
          <p:nvPr/>
        </p:nvSpPr>
        <p:spPr>
          <a:xfrm>
            <a:off x="3556002" y="2798609"/>
            <a:ext cx="2318327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nl-NL" sz="2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nl-NL" sz="2400" dirty="0" smtClean="0">
                <a:latin typeface="Verdana" pitchFamily="34" charset="0"/>
              </a:rPr>
              <a:t>M2 per koe</a:t>
            </a:r>
            <a:br>
              <a:rPr lang="nl-NL" sz="2400" dirty="0" smtClean="0">
                <a:latin typeface="Verdana" pitchFamily="34" charset="0"/>
              </a:rPr>
            </a:br>
            <a:r>
              <a:rPr lang="nl-NL" sz="2400" dirty="0" smtClean="0">
                <a:latin typeface="Verdana" pitchFamily="34" charset="0"/>
              </a:rPr>
              <a:t>+ </a:t>
            </a:r>
          </a:p>
          <a:p>
            <a:pPr algn="ctr">
              <a:lnSpc>
                <a:spcPts val="1800"/>
              </a:lnSpc>
            </a:pPr>
            <a:r>
              <a:rPr lang="nl-NL" sz="2400" dirty="0" smtClean="0">
                <a:latin typeface="Verdana" pitchFamily="34" charset="0"/>
              </a:rPr>
              <a:t>aantal koeien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9982" y="2798609"/>
            <a:ext cx="6596678" cy="101566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endParaRPr lang="nl-NL" sz="60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60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6000" dirty="0" smtClean="0">
                <a:latin typeface="Verdana" pitchFamily="34" charset="0"/>
              </a:rPr>
              <a:t>Dit is maatwerk!</a:t>
            </a:r>
          </a:p>
          <a:p>
            <a:pPr>
              <a:lnSpc>
                <a:spcPts val="1800"/>
              </a:lnSpc>
            </a:pPr>
            <a:endParaRPr lang="nl-NL" sz="60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63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eidenuitdeklei.nl/wp-content/uploads/2011/05/Meiden_uit_de_klei_kalen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03049"/>
            <a:ext cx="8858130" cy="47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3337" y="3788229"/>
            <a:ext cx="3670663" cy="3069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337" y="4018503"/>
            <a:ext cx="3670663" cy="1866047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.. en de </a:t>
            </a:r>
            <a:b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stedeling niet....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451" y="0"/>
            <a:ext cx="5050549" cy="3787912"/>
          </a:xfrm>
        </p:spPr>
      </p:pic>
      <p:sp>
        <p:nvSpPr>
          <p:cNvPr id="10" name="Rectangle 9"/>
          <p:cNvSpPr/>
          <p:nvPr/>
        </p:nvSpPr>
        <p:spPr>
          <a:xfrm>
            <a:off x="0" y="0"/>
            <a:ext cx="4101737" cy="2103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3954" y="576369"/>
            <a:ext cx="3670663" cy="186604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Vergeet de buurvrouw.....</a:t>
            </a:r>
            <a:b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5019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Grenzen en ontwikkelrichtingen</a:t>
            </a:r>
            <a:endParaRPr lang="nl-NL" dirty="0"/>
          </a:p>
          <a:p>
            <a:pPr lvl="1"/>
            <a:r>
              <a:rPr lang="nl-NL" dirty="0" smtClean="0"/>
              <a:t>Schaalvergroting</a:t>
            </a:r>
          </a:p>
          <a:p>
            <a:pPr lvl="1"/>
            <a:r>
              <a:rPr lang="nl-NL" dirty="0" smtClean="0"/>
              <a:t>Regionale voercentra</a:t>
            </a:r>
          </a:p>
          <a:p>
            <a:r>
              <a:rPr lang="nl-NL" dirty="0" smtClean="0"/>
              <a:t>Wat wil koe, boer en omgeving?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Vrijloopstallen</a:t>
            </a:r>
          </a:p>
          <a:p>
            <a:pPr lvl="1"/>
            <a:r>
              <a:rPr lang="nl-NL" dirty="0" smtClean="0">
                <a:solidFill>
                  <a:srgbClr val="FFC000"/>
                </a:solidFill>
              </a:rPr>
              <a:t>Type bodems</a:t>
            </a:r>
          </a:p>
          <a:p>
            <a:pPr lvl="1"/>
            <a:r>
              <a:rPr lang="nl-NL" dirty="0" smtClean="0">
                <a:solidFill>
                  <a:srgbClr val="FFC000"/>
                </a:solidFill>
              </a:rPr>
              <a:t>Perspectief duurzaamheid</a:t>
            </a:r>
          </a:p>
        </p:txBody>
      </p:sp>
    </p:spTree>
    <p:extLst>
      <p:ext uri="{BB962C8B-B14F-4D97-AF65-F5344CB8AC3E}">
        <p14:creationId xmlns:p14="http://schemas.microsoft.com/office/powerpoint/2010/main" val="1416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Overzicht type bodems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60" y="974520"/>
            <a:ext cx="8521188" cy="4089600"/>
          </a:xfrm>
        </p:spPr>
        <p:txBody>
          <a:bodyPr/>
          <a:lstStyle/>
          <a:p>
            <a:r>
              <a:rPr lang="nl-NL" dirty="0" smtClean="0"/>
              <a:t>Drainerend</a:t>
            </a:r>
          </a:p>
          <a:p>
            <a:pPr lvl="1">
              <a:lnSpc>
                <a:spcPct val="100000"/>
              </a:lnSpc>
            </a:pPr>
            <a:r>
              <a:rPr lang="nl-NL" sz="1600" dirty="0" smtClean="0"/>
              <a:t>Zand</a:t>
            </a:r>
          </a:p>
          <a:p>
            <a:pPr lvl="1">
              <a:lnSpc>
                <a:spcPct val="100000"/>
              </a:lnSpc>
            </a:pPr>
            <a:r>
              <a:rPr lang="nl-NL" sz="1600" dirty="0" smtClean="0"/>
              <a:t>Kunststofvloeren</a:t>
            </a:r>
          </a:p>
          <a:p>
            <a:r>
              <a:rPr lang="nl-NL" dirty="0" smtClean="0"/>
              <a:t>Composteren</a:t>
            </a:r>
          </a:p>
          <a:p>
            <a:pPr lvl="1">
              <a:lnSpc>
                <a:spcPct val="100000"/>
              </a:lnSpc>
            </a:pPr>
            <a:r>
              <a:rPr lang="nl-NL" sz="1600" dirty="0" smtClean="0"/>
              <a:t>Actieve beluchting</a:t>
            </a:r>
          </a:p>
          <a:p>
            <a:pPr lvl="2">
              <a:lnSpc>
                <a:spcPct val="100000"/>
              </a:lnSpc>
            </a:pPr>
            <a:r>
              <a:rPr lang="nl-NL" sz="1600" dirty="0" smtClean="0"/>
              <a:t>Blazen </a:t>
            </a:r>
          </a:p>
          <a:p>
            <a:pPr lvl="2">
              <a:lnSpc>
                <a:spcPct val="100000"/>
              </a:lnSpc>
            </a:pPr>
            <a:r>
              <a:rPr lang="nl-NL" sz="1600" dirty="0" smtClean="0"/>
              <a:t>Zuigen </a:t>
            </a:r>
          </a:p>
          <a:p>
            <a:pPr lvl="1">
              <a:lnSpc>
                <a:spcPct val="100000"/>
              </a:lnSpc>
            </a:pPr>
            <a:r>
              <a:rPr lang="nl-NL" sz="1600" dirty="0" smtClean="0"/>
              <a:t>Passieve beluchten</a:t>
            </a:r>
          </a:p>
          <a:p>
            <a:r>
              <a:rPr lang="nl-NL" dirty="0" smtClean="0"/>
              <a:t>Absorberen</a:t>
            </a:r>
          </a:p>
          <a:p>
            <a:pPr lvl="1">
              <a:lnSpc>
                <a:spcPct val="100000"/>
              </a:lnSpc>
            </a:pPr>
            <a:r>
              <a:rPr lang="nl-NL" sz="1600" dirty="0" smtClean="0"/>
              <a:t>GFT compost </a:t>
            </a:r>
          </a:p>
          <a:p>
            <a:pPr lvl="1">
              <a:lnSpc>
                <a:spcPct val="100000"/>
              </a:lnSpc>
            </a:pPr>
            <a:r>
              <a:rPr lang="nl-NL" sz="1600" dirty="0" smtClean="0"/>
              <a:t>Compost snoeiafval </a:t>
            </a:r>
          </a:p>
          <a:p>
            <a:pPr lvl="1">
              <a:lnSpc>
                <a:spcPct val="100000"/>
              </a:lnSpc>
            </a:pPr>
            <a:r>
              <a:rPr lang="nl-NL" sz="1600" dirty="0" smtClean="0"/>
              <a:t>Gedroogde bagger en riet </a:t>
            </a:r>
          </a:p>
          <a:p>
            <a:pPr lvl="1"/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25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72708" name="Picture 4" descr="3-12-2009 215 (Sm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95288" y="5445125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mtClean="0">
                <a:solidFill>
                  <a:schemeClr val="bg2"/>
                </a:solidFill>
                <a:latin typeface="News Gothic" pitchFamily="34" charset="0"/>
              </a:rPr>
              <a:t>1100 m2 met halve meter houtsnippers en beluchtingssysteem</a:t>
            </a:r>
            <a:endParaRPr lang="nl-NL" dirty="0">
              <a:solidFill>
                <a:schemeClr val="bg2"/>
              </a:solidFill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4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73732" name="Picture 4" descr="DSC0127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7550" y="4524375"/>
            <a:ext cx="4309193" cy="801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800" dirty="0" smtClean="0">
                <a:solidFill>
                  <a:schemeClr val="bg2"/>
                </a:solidFill>
                <a:latin typeface="Verdana" pitchFamily="34" charset="0"/>
              </a:rPr>
              <a:t>Actieve beluchting</a:t>
            </a:r>
            <a:br>
              <a:rPr lang="nl-NL" sz="2800" dirty="0" smtClean="0">
                <a:solidFill>
                  <a:schemeClr val="bg2"/>
                </a:solidFill>
                <a:latin typeface="Verdana" pitchFamily="34" charset="0"/>
              </a:rPr>
            </a:br>
            <a:endParaRPr lang="nl-NL" sz="2800" dirty="0" smtClean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2800" dirty="0" smtClean="0">
                <a:solidFill>
                  <a:schemeClr val="bg2"/>
                </a:solidFill>
                <a:latin typeface="Verdana" pitchFamily="34" charset="0"/>
              </a:rPr>
              <a:t>Niet te sterk beluchten</a:t>
            </a:r>
          </a:p>
        </p:txBody>
      </p:sp>
    </p:spTree>
    <p:extLst>
      <p:ext uri="{BB962C8B-B14F-4D97-AF65-F5344CB8AC3E}">
        <p14:creationId xmlns:p14="http://schemas.microsoft.com/office/powerpoint/2010/main" val="392864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300" y="5334000"/>
            <a:ext cx="3184974" cy="57073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endParaRPr lang="nl-NL" sz="2800" dirty="0" smtClean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2800" dirty="0" smtClean="0">
                <a:solidFill>
                  <a:schemeClr val="bg2"/>
                </a:solidFill>
                <a:latin typeface="Verdana" pitchFamily="34" charset="0"/>
              </a:rPr>
              <a:t>Zuigen of blazen</a:t>
            </a:r>
          </a:p>
        </p:txBody>
      </p:sp>
    </p:spTree>
    <p:extLst>
      <p:ext uri="{BB962C8B-B14F-4D97-AF65-F5344CB8AC3E}">
        <p14:creationId xmlns:p14="http://schemas.microsoft.com/office/powerpoint/2010/main" val="19889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77828" name="Picture 4" descr="DSC0222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111500" y="5240338"/>
            <a:ext cx="48323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mtClean="0">
                <a:solidFill>
                  <a:schemeClr val="bg2"/>
                </a:solidFill>
                <a:latin typeface="News Gothic" pitchFamily="34" charset="0"/>
              </a:rPr>
              <a:t>Groenewegen in Kraggenburg (NOP)</a:t>
            </a:r>
            <a:br>
              <a:rPr lang="nl-NL" smtClean="0">
                <a:solidFill>
                  <a:schemeClr val="bg2"/>
                </a:solidFill>
                <a:latin typeface="News Gothic" pitchFamily="34" charset="0"/>
              </a:rPr>
            </a:br>
            <a:r>
              <a:rPr lang="nl-NL" smtClean="0">
                <a:solidFill>
                  <a:schemeClr val="bg2"/>
                </a:solidFill>
                <a:latin typeface="News Gothic" pitchFamily="34" charset="0"/>
              </a:rPr>
              <a:t> Kompost</a:t>
            </a:r>
            <a:endParaRPr lang="nl-NL" dirty="0">
              <a:solidFill>
                <a:schemeClr val="bg2"/>
              </a:solidFill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1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82948" name="Picture 4" descr="Haverma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0700" y="0"/>
            <a:ext cx="122047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7375" y="4964113"/>
            <a:ext cx="47053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smtClean="0">
                <a:solidFill>
                  <a:schemeClr val="bg2"/>
                </a:solidFill>
              </a:rPr>
              <a:t>Havermans in Moerdijk (Brabant)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9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Ammoniakemissie per m2</a:t>
            </a:r>
          </a:p>
        </p:txBody>
      </p:sp>
      <p:pic>
        <p:nvPicPr>
          <p:cNvPr id="9318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908050"/>
            <a:ext cx="7632700" cy="4343400"/>
          </a:xfrm>
        </p:spPr>
      </p:pic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5178425"/>
            <a:ext cx="82978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06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Z plan\sprecher\IMG_93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00"/>
            <a:ext cx="9144000" cy="68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947" y="483326"/>
            <a:ext cx="85647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800" dirty="0" smtClean="0">
                <a:latin typeface="Verdana" pitchFamily="34" charset="0"/>
              </a:rPr>
              <a:t>Wie stelt de grenzen aan de melkveehouderij?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0170" y="4518203"/>
            <a:ext cx="1721946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dirty="0" smtClean="0">
                <a:latin typeface="Verdana" pitchFamily="34" charset="0"/>
              </a:rPr>
              <a:t>Buurvrouw?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6252" y="2833926"/>
            <a:ext cx="1066318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dirty="0" smtClean="0">
                <a:latin typeface="Verdana" pitchFamily="34" charset="0"/>
              </a:rPr>
              <a:t>Milieu?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382" y="2351425"/>
            <a:ext cx="698589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dirty="0" smtClean="0">
                <a:latin typeface="Verdana" pitchFamily="34" charset="0"/>
              </a:rPr>
              <a:t>Erf?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883" y="5676903"/>
            <a:ext cx="1527982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dirty="0" smtClean="0">
                <a:latin typeface="Verdana" pitchFamily="34" charset="0"/>
              </a:rPr>
              <a:t>Stedeling?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0707" y="4218249"/>
            <a:ext cx="975075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dirty="0" smtClean="0">
                <a:latin typeface="Verdana" pitchFamily="34" charset="0"/>
              </a:rPr>
              <a:t>Afzet?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4207" y="2203934"/>
            <a:ext cx="917239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dirty="0" smtClean="0">
                <a:latin typeface="Verdana" pitchFamily="34" charset="0"/>
              </a:rPr>
              <a:t>Boer?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2678" y="4937098"/>
            <a:ext cx="801053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dirty="0" smtClean="0">
                <a:latin typeface="Verdana" pitchFamily="34" charset="0"/>
              </a:rPr>
              <a:t>Koe?</a:t>
            </a:r>
          </a:p>
        </p:txBody>
      </p:sp>
    </p:spTree>
    <p:extLst>
      <p:ext uri="{BB962C8B-B14F-4D97-AF65-F5344CB8AC3E}">
        <p14:creationId xmlns:p14="http://schemas.microsoft.com/office/powerpoint/2010/main" val="348055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88900" y="3357563"/>
            <a:ext cx="4321175" cy="2592387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50000">
                <a:srgbClr val="5E5E00"/>
              </a:gs>
              <a:gs pos="100000">
                <a:srgbClr val="CCCC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406525" y="-128588"/>
            <a:ext cx="2301875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ct val="120000"/>
              </a:lnSpc>
            </a:pPr>
            <a:r>
              <a:rPr lang="nl-NL" b="1">
                <a:solidFill>
                  <a:srgbClr val="FFFFFF"/>
                </a:solidFill>
              </a:rPr>
              <a:t>Ligboxenstal</a:t>
            </a: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403350" y="404813"/>
            <a:ext cx="5832475" cy="2595562"/>
            <a:chOff x="930" y="391"/>
            <a:chExt cx="3674" cy="1635"/>
          </a:xfrm>
        </p:grpSpPr>
        <p:sp>
          <p:nvSpPr>
            <p:cNvPr id="94225" name="Line 5"/>
            <p:cNvSpPr>
              <a:spLocks noChangeShapeType="1"/>
            </p:cNvSpPr>
            <p:nvPr/>
          </p:nvSpPr>
          <p:spPr bwMode="auto">
            <a:xfrm>
              <a:off x="2789" y="392"/>
              <a:ext cx="0" cy="1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4226" name="Group 6"/>
            <p:cNvGrpSpPr>
              <a:grpSpLocks/>
            </p:cNvGrpSpPr>
            <p:nvPr/>
          </p:nvGrpSpPr>
          <p:grpSpPr bwMode="auto">
            <a:xfrm>
              <a:off x="930" y="391"/>
              <a:ext cx="3674" cy="1635"/>
              <a:chOff x="83" y="391"/>
              <a:chExt cx="3674" cy="1635"/>
            </a:xfrm>
          </p:grpSpPr>
          <p:sp>
            <p:nvSpPr>
              <p:cNvPr id="94227" name="Text Box 7"/>
              <p:cNvSpPr txBox="1">
                <a:spLocks noChangeArrowheads="1"/>
              </p:cNvSpPr>
              <p:nvPr/>
            </p:nvSpPr>
            <p:spPr bwMode="auto">
              <a:xfrm>
                <a:off x="2850" y="1024"/>
                <a:ext cx="7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nl-NL" sz="1800">
                    <a:solidFill>
                      <a:srgbClr val="FFFFFF"/>
                    </a:solidFill>
                    <a:latin typeface="Arial" charset="0"/>
                  </a:rPr>
                  <a:t>voerpad</a:t>
                </a:r>
              </a:p>
            </p:txBody>
          </p:sp>
          <p:grpSp>
            <p:nvGrpSpPr>
              <p:cNvPr id="94228" name="Group 8"/>
              <p:cNvGrpSpPr>
                <a:grpSpLocks/>
              </p:cNvGrpSpPr>
              <p:nvPr/>
            </p:nvGrpSpPr>
            <p:grpSpPr bwMode="auto">
              <a:xfrm>
                <a:off x="83" y="391"/>
                <a:ext cx="3674" cy="1635"/>
                <a:chOff x="83" y="391"/>
                <a:chExt cx="3674" cy="1635"/>
              </a:xfrm>
            </p:grpSpPr>
            <p:sp>
              <p:nvSpPr>
                <p:cNvPr id="94229" name="Rectangle 9"/>
                <p:cNvSpPr>
                  <a:spLocks noChangeArrowheads="1"/>
                </p:cNvSpPr>
                <p:nvPr/>
              </p:nvSpPr>
              <p:spPr bwMode="auto">
                <a:xfrm>
                  <a:off x="83" y="391"/>
                  <a:ext cx="3674" cy="163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230" name="Line 10"/>
                <p:cNvSpPr>
                  <a:spLocks noChangeShapeType="1"/>
                </p:cNvSpPr>
                <p:nvPr/>
              </p:nvSpPr>
              <p:spPr bwMode="auto">
                <a:xfrm>
                  <a:off x="2623" y="391"/>
                  <a:ext cx="1" cy="1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1" name="Line 11"/>
                <p:cNvSpPr>
                  <a:spLocks noChangeShapeType="1"/>
                </p:cNvSpPr>
                <p:nvPr/>
              </p:nvSpPr>
              <p:spPr bwMode="auto">
                <a:xfrm>
                  <a:off x="673" y="393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2" name="Line 12"/>
                <p:cNvSpPr>
                  <a:spLocks noChangeShapeType="1"/>
                </p:cNvSpPr>
                <p:nvPr/>
              </p:nvSpPr>
              <p:spPr bwMode="auto">
                <a:xfrm>
                  <a:off x="1353" y="391"/>
                  <a:ext cx="1" cy="1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3" name="Line 13"/>
                <p:cNvSpPr>
                  <a:spLocks noChangeShapeType="1"/>
                </p:cNvSpPr>
                <p:nvPr/>
              </p:nvSpPr>
              <p:spPr bwMode="auto">
                <a:xfrm>
                  <a:off x="83" y="664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4" name="Line 14"/>
                <p:cNvSpPr>
                  <a:spLocks noChangeShapeType="1"/>
                </p:cNvSpPr>
                <p:nvPr/>
              </p:nvSpPr>
              <p:spPr bwMode="auto">
                <a:xfrm>
                  <a:off x="83" y="936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5" name="Line 15"/>
                <p:cNvSpPr>
                  <a:spLocks noChangeShapeType="1"/>
                </p:cNvSpPr>
                <p:nvPr/>
              </p:nvSpPr>
              <p:spPr bwMode="auto">
                <a:xfrm>
                  <a:off x="83" y="1208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6" name="Line 16"/>
                <p:cNvSpPr>
                  <a:spLocks noChangeShapeType="1"/>
                </p:cNvSpPr>
                <p:nvPr/>
              </p:nvSpPr>
              <p:spPr bwMode="auto">
                <a:xfrm>
                  <a:off x="83" y="1480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7" name="Line 17"/>
                <p:cNvSpPr>
                  <a:spLocks noChangeShapeType="1"/>
                </p:cNvSpPr>
                <p:nvPr/>
              </p:nvSpPr>
              <p:spPr bwMode="auto">
                <a:xfrm>
                  <a:off x="83" y="1752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8" name="Line 18"/>
                <p:cNvSpPr>
                  <a:spLocks noChangeShapeType="1"/>
                </p:cNvSpPr>
                <p:nvPr/>
              </p:nvSpPr>
              <p:spPr bwMode="auto">
                <a:xfrm>
                  <a:off x="1353" y="664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39" name="Line 19"/>
                <p:cNvSpPr>
                  <a:spLocks noChangeShapeType="1"/>
                </p:cNvSpPr>
                <p:nvPr/>
              </p:nvSpPr>
              <p:spPr bwMode="auto">
                <a:xfrm>
                  <a:off x="1353" y="936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40" name="Line 20"/>
                <p:cNvSpPr>
                  <a:spLocks noChangeShapeType="1"/>
                </p:cNvSpPr>
                <p:nvPr/>
              </p:nvSpPr>
              <p:spPr bwMode="auto">
                <a:xfrm>
                  <a:off x="1353" y="1208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41" name="Line 21"/>
                <p:cNvSpPr>
                  <a:spLocks noChangeShapeType="1"/>
                </p:cNvSpPr>
                <p:nvPr/>
              </p:nvSpPr>
              <p:spPr bwMode="auto">
                <a:xfrm>
                  <a:off x="1353" y="1480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242" name="Line 22"/>
                <p:cNvSpPr>
                  <a:spLocks noChangeShapeType="1"/>
                </p:cNvSpPr>
                <p:nvPr/>
              </p:nvSpPr>
              <p:spPr bwMode="auto">
                <a:xfrm>
                  <a:off x="1353" y="1752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111125" y="2924175"/>
            <a:ext cx="17970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nl-NL" b="1">
                <a:solidFill>
                  <a:srgbClr val="FFFFFF"/>
                </a:solidFill>
                <a:latin typeface="News Gothic" pitchFamily="34" charset="0"/>
              </a:rPr>
              <a:t>Vrijloopstal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7337425" y="4149725"/>
            <a:ext cx="1728788" cy="915988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50000">
                <a:srgbClr val="5E5E00"/>
              </a:gs>
              <a:gs pos="100000">
                <a:srgbClr val="CCCC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nl-NL" sz="1800">
                <a:solidFill>
                  <a:srgbClr val="FFFFFF"/>
                </a:solidFill>
                <a:latin typeface="Arial" charset="0"/>
              </a:rPr>
              <a:t>2 +12 = 14 m</a:t>
            </a:r>
            <a:r>
              <a:rPr lang="nl-NL" sz="1800" baseline="30000">
                <a:solidFill>
                  <a:srgbClr val="FFFFFF"/>
                </a:solidFill>
                <a:latin typeface="Arial" charset="0"/>
              </a:rPr>
              <a:t>2</a:t>
            </a:r>
          </a:p>
          <a:p>
            <a:pPr algn="ctr" eaLnBrk="1" hangingPunct="1"/>
            <a:r>
              <a:rPr lang="nl-NL" sz="1800">
                <a:solidFill>
                  <a:srgbClr val="FFFFFF"/>
                </a:solidFill>
                <a:latin typeface="Arial" charset="0"/>
              </a:rPr>
              <a:t>besmeurd</a:t>
            </a:r>
          </a:p>
          <a:p>
            <a:pPr algn="ctr" eaLnBrk="1" hangingPunct="1"/>
            <a:r>
              <a:rPr lang="nl-NL" sz="1800">
                <a:solidFill>
                  <a:srgbClr val="FFFFFF"/>
                </a:solidFill>
                <a:latin typeface="Arial" charset="0"/>
              </a:rPr>
              <a:t>oppervlak</a:t>
            </a:r>
          </a:p>
        </p:txBody>
      </p:sp>
      <p:grpSp>
        <p:nvGrpSpPr>
          <p:cNvPr id="123929" name="Group 25"/>
          <p:cNvGrpSpPr>
            <a:grpSpLocks/>
          </p:cNvGrpSpPr>
          <p:nvPr/>
        </p:nvGrpSpPr>
        <p:grpSpPr bwMode="auto">
          <a:xfrm>
            <a:off x="88900" y="3357563"/>
            <a:ext cx="7200900" cy="2592387"/>
            <a:chOff x="83" y="2568"/>
            <a:chExt cx="4536" cy="1633"/>
          </a:xfrm>
        </p:grpSpPr>
        <p:sp>
          <p:nvSpPr>
            <p:cNvPr id="94220" name="Rectangle 26"/>
            <p:cNvSpPr>
              <a:spLocks noChangeArrowheads="1"/>
            </p:cNvSpPr>
            <p:nvPr/>
          </p:nvSpPr>
          <p:spPr bwMode="auto">
            <a:xfrm>
              <a:off x="83" y="2568"/>
              <a:ext cx="4536" cy="16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4221" name="Line 27"/>
            <p:cNvSpPr>
              <a:spLocks noChangeShapeType="1"/>
            </p:cNvSpPr>
            <p:nvPr/>
          </p:nvSpPr>
          <p:spPr bwMode="auto">
            <a:xfrm>
              <a:off x="3485" y="2568"/>
              <a:ext cx="1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22" name="Line 28"/>
            <p:cNvSpPr>
              <a:spLocks noChangeShapeType="1"/>
            </p:cNvSpPr>
            <p:nvPr/>
          </p:nvSpPr>
          <p:spPr bwMode="auto">
            <a:xfrm>
              <a:off x="2805" y="2568"/>
              <a:ext cx="1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23" name="Text Box 29"/>
            <p:cNvSpPr txBox="1">
              <a:spLocks noChangeArrowheads="1"/>
            </p:cNvSpPr>
            <p:nvPr/>
          </p:nvSpPr>
          <p:spPr bwMode="auto">
            <a:xfrm>
              <a:off x="3712" y="324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nl-NL" sz="1800">
                  <a:solidFill>
                    <a:srgbClr val="FFFFFF"/>
                  </a:solidFill>
                  <a:latin typeface="Arial" charset="0"/>
                </a:rPr>
                <a:t>voerpad</a:t>
              </a:r>
            </a:p>
          </p:txBody>
        </p:sp>
        <p:sp>
          <p:nvSpPr>
            <p:cNvPr id="94224" name="Text Box 30"/>
            <p:cNvSpPr txBox="1">
              <a:spLocks noChangeArrowheads="1"/>
            </p:cNvSpPr>
            <p:nvPr/>
          </p:nvSpPr>
          <p:spPr bwMode="auto">
            <a:xfrm>
              <a:off x="945" y="3117"/>
              <a:ext cx="8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algn="ctr" eaLnBrk="1" hangingPunct="1"/>
              <a:r>
                <a:rPr lang="nl-NL" sz="1800">
                  <a:solidFill>
                    <a:srgbClr val="FFFFFF"/>
                  </a:solidFill>
                  <a:latin typeface="Arial" charset="0"/>
                </a:rPr>
                <a:t>lig- en</a:t>
              </a:r>
            </a:p>
            <a:p>
              <a:pPr algn="ctr" eaLnBrk="1" hangingPunct="1"/>
              <a:r>
                <a:rPr lang="nl-NL" sz="1800">
                  <a:solidFill>
                    <a:srgbClr val="FFFFFF"/>
                  </a:solidFill>
                  <a:latin typeface="Arial" charset="0"/>
                </a:rPr>
                <a:t>loopruimte</a:t>
              </a:r>
            </a:p>
          </p:txBody>
        </p:sp>
      </p:grpSp>
      <p:sp>
        <p:nvSpPr>
          <p:cNvPr id="123935" name="Rectangle 31" descr="Dark horizontal"/>
          <p:cNvSpPr>
            <a:spLocks noChangeArrowheads="1"/>
          </p:cNvSpPr>
          <p:nvPr/>
        </p:nvSpPr>
        <p:spPr bwMode="auto">
          <a:xfrm>
            <a:off x="4356100" y="404813"/>
            <a:ext cx="1081088" cy="2592387"/>
          </a:xfrm>
          <a:prstGeom prst="rect">
            <a:avLst/>
          </a:prstGeom>
          <a:pattFill prst="dkHorz">
            <a:fgClr>
              <a:srgbClr val="CCCC00"/>
            </a:fgClr>
            <a:bgClr>
              <a:srgbClr val="5E5E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23936" name="Rectangle 32" descr="Dark horizontal"/>
          <p:cNvSpPr>
            <a:spLocks noChangeArrowheads="1"/>
          </p:cNvSpPr>
          <p:nvPr/>
        </p:nvSpPr>
        <p:spPr bwMode="auto">
          <a:xfrm>
            <a:off x="2339975" y="404813"/>
            <a:ext cx="1081088" cy="2592387"/>
          </a:xfrm>
          <a:prstGeom prst="rect">
            <a:avLst/>
          </a:prstGeom>
          <a:pattFill prst="dkHorz">
            <a:fgClr>
              <a:srgbClr val="CCCC00"/>
            </a:fgClr>
            <a:bgClr>
              <a:srgbClr val="5E5E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23937" name="Rectangle 33" descr="Dark horizontal"/>
          <p:cNvSpPr>
            <a:spLocks noChangeArrowheads="1"/>
          </p:cNvSpPr>
          <p:nvPr/>
        </p:nvSpPr>
        <p:spPr bwMode="auto">
          <a:xfrm>
            <a:off x="4410075" y="3357563"/>
            <a:ext cx="1079500" cy="2592387"/>
          </a:xfrm>
          <a:prstGeom prst="rect">
            <a:avLst/>
          </a:prstGeom>
          <a:pattFill prst="dkHorz">
            <a:fgClr>
              <a:srgbClr val="CCCC00"/>
            </a:fgClr>
            <a:bgClr>
              <a:srgbClr val="5E5E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7337425" y="1125538"/>
            <a:ext cx="1728788" cy="915987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100000">
                <a:srgbClr val="5E5E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nl-NL" sz="1800">
                <a:solidFill>
                  <a:srgbClr val="FFFFFF"/>
                </a:solidFill>
                <a:latin typeface="Arial" charset="0"/>
              </a:rPr>
              <a:t>2 + 2 = 4 m</a:t>
            </a:r>
            <a:r>
              <a:rPr lang="nl-NL" sz="1800" baseline="30000">
                <a:solidFill>
                  <a:srgbClr val="FFFFFF"/>
                </a:solidFill>
                <a:latin typeface="Arial" charset="0"/>
              </a:rPr>
              <a:t>2</a:t>
            </a:r>
          </a:p>
          <a:p>
            <a:pPr algn="ctr" eaLnBrk="1" hangingPunct="1"/>
            <a:r>
              <a:rPr lang="nl-NL" sz="1800">
                <a:solidFill>
                  <a:srgbClr val="FFFFFF"/>
                </a:solidFill>
                <a:latin typeface="Arial" charset="0"/>
              </a:rPr>
              <a:t>besmeurd</a:t>
            </a:r>
          </a:p>
          <a:p>
            <a:pPr algn="ctr" eaLnBrk="1" hangingPunct="1"/>
            <a:r>
              <a:rPr lang="nl-NL" sz="1800">
                <a:solidFill>
                  <a:srgbClr val="FFFFFF"/>
                </a:solidFill>
                <a:latin typeface="Arial" charset="0"/>
              </a:rPr>
              <a:t>oppervlak</a:t>
            </a:r>
          </a:p>
        </p:txBody>
      </p:sp>
    </p:spTree>
    <p:extLst>
      <p:ext uri="{BB962C8B-B14F-4D97-AF65-F5344CB8AC3E}">
        <p14:creationId xmlns:p14="http://schemas.microsoft.com/office/powerpoint/2010/main" val="2631006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/>
      <p:bldP spid="123927" grpId="0"/>
      <p:bldP spid="123928" grpId="0" animBg="1"/>
      <p:bldP spid="123935" grpId="0" animBg="1"/>
      <p:bldP spid="123936" grpId="0" animBg="1"/>
      <p:bldP spid="123937" grpId="0" animBg="1"/>
      <p:bldP spid="1239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2800" smtClean="0"/>
              <a:t>Ammoniakemissie per dier (relatief tov ligbox)</a:t>
            </a:r>
            <a:endParaRPr lang="nl-NL" sz="2800" dirty="0" smtClean="0"/>
          </a:p>
        </p:txBody>
      </p:sp>
      <p:pic>
        <p:nvPicPr>
          <p:cNvPr id="9523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8208963" cy="4273550"/>
          </a:xfrm>
        </p:spPr>
      </p:pic>
      <p:sp>
        <p:nvSpPr>
          <p:cNvPr id="95236" name="Tekstvak 4"/>
          <p:cNvSpPr txBox="1">
            <a:spLocks noChangeArrowheads="1"/>
          </p:cNvSpPr>
          <p:nvPr/>
        </p:nvSpPr>
        <p:spPr bwMode="auto">
          <a:xfrm>
            <a:off x="468313" y="5229225"/>
            <a:ext cx="81708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sz="2000" smtClean="0">
                <a:solidFill>
                  <a:srgbClr val="FFFF00"/>
                </a:solidFill>
              </a:rPr>
              <a:t>Let op: referentie (ligbox) wordt lager uitgaande van 11 kg NH3 /koe/jr ,</a:t>
            </a:r>
          </a:p>
          <a:p>
            <a:pPr algn="ctr">
              <a:spcBef>
                <a:spcPct val="50000"/>
              </a:spcBef>
            </a:pPr>
            <a:r>
              <a:rPr lang="nl-NL" sz="2000" smtClean="0">
                <a:solidFill>
                  <a:srgbClr val="FFFF00"/>
                </a:solidFill>
              </a:rPr>
              <a:t>namelijk daalt dan van 1200 naar 314 mg / hr/ m2</a:t>
            </a:r>
            <a:endParaRPr lang="nl-NL" sz="2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0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Ammoniakemissie vrijloopstallen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Per m2 lager dan ligboxenstal</a:t>
            </a:r>
          </a:p>
          <a:p>
            <a:r>
              <a:rPr lang="nl-NL" smtClean="0"/>
              <a:t>Per koe</a:t>
            </a:r>
          </a:p>
          <a:p>
            <a:pPr lvl="1"/>
            <a:r>
              <a:rPr lang="nl-NL" smtClean="0"/>
              <a:t>Zand te hoog</a:t>
            </a:r>
          </a:p>
          <a:p>
            <a:pPr lvl="1"/>
            <a:r>
              <a:rPr lang="nl-NL" smtClean="0"/>
              <a:t>Composteringsbodem en toemaak </a:t>
            </a:r>
            <a:br>
              <a:rPr lang="nl-NL" smtClean="0"/>
            </a:br>
            <a:r>
              <a:rPr lang="nl-NL" smtClean="0"/>
              <a:t>vergelijkbaar met ligboxenstal</a:t>
            </a:r>
          </a:p>
        </p:txBody>
      </p:sp>
    </p:spTree>
    <p:extLst>
      <p:ext uri="{BB962C8B-B14F-4D97-AF65-F5344CB8AC3E}">
        <p14:creationId xmlns:p14="http://schemas.microsoft.com/office/powerpoint/2010/main" val="264608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Emissies in bedrijfsverband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basis van analyses bodemmateriaal inschatten emissies buiten de stal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9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791650"/>
          </a:xfrm>
        </p:spPr>
        <p:txBody>
          <a:bodyPr/>
          <a:lstStyle/>
          <a:p>
            <a:r>
              <a:rPr lang="nl-NL" dirty="0" smtClean="0"/>
              <a:t>Conclusies: duurzaamheid stallen</a:t>
            </a:r>
          </a:p>
        </p:txBody>
      </p:sp>
      <p:graphicFrame>
        <p:nvGraphicFramePr>
          <p:cNvPr id="364579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793301"/>
              </p:ext>
            </p:extLst>
          </p:nvPr>
        </p:nvGraphicFramePr>
        <p:xfrm>
          <a:off x="250825" y="1550988"/>
          <a:ext cx="8333882" cy="2670175"/>
        </p:xfrm>
        <a:graphic>
          <a:graphicData uri="http://schemas.openxmlformats.org/drawingml/2006/table">
            <a:tbl>
              <a:tblPr/>
              <a:tblGrid>
                <a:gridCol w="1791039"/>
                <a:gridCol w="1198486"/>
                <a:gridCol w="1118586"/>
                <a:gridCol w="1109709"/>
                <a:gridCol w="1482571"/>
                <a:gridCol w="1633491"/>
              </a:tblGrid>
              <a:tr h="720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ews Gothic" pitchFamily="34" charset="0"/>
                        </a:rPr>
                        <a:t>Welzijn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ews Gothic" pitchFamily="34" charset="0"/>
                        </a:rPr>
                        <a:t>Milieu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ews Gothic" pitchFamily="34" charset="0"/>
                        </a:rPr>
                        <a:t>Mest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ews Gothic" pitchFamily="34" charset="0"/>
                        </a:rPr>
                        <a:t>Economie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ews Gothic" pitchFamily="34" charset="0"/>
                        </a:rPr>
                        <a:t>Landschap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Ligboxenstal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+/-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+/-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+/-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+/-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Vrijloopstal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 ?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++?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+/-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News Gothic" pitchFamily="34" charset="0"/>
                        </a:rPr>
                        <a:t>+/-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8011" y="4538230"/>
            <a:ext cx="8172109" cy="57073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endParaRPr lang="nl-NL" sz="28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2800" dirty="0" smtClean="0">
                <a:latin typeface="Verdana" pitchFamily="34" charset="0"/>
              </a:rPr>
              <a:t>Voedselveiligheid: geen rotzooi in de bodem</a:t>
            </a:r>
          </a:p>
        </p:txBody>
      </p:sp>
    </p:spTree>
    <p:extLst>
      <p:ext uri="{BB962C8B-B14F-4D97-AF65-F5344CB8AC3E}">
        <p14:creationId xmlns:p14="http://schemas.microsoft.com/office/powerpoint/2010/main" val="2058081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791650"/>
          </a:xfrm>
        </p:spPr>
        <p:txBody>
          <a:bodyPr/>
          <a:lstStyle/>
          <a:p>
            <a:r>
              <a:rPr lang="nl-NL" dirty="0" smtClean="0"/>
              <a:t>Conclusie: regionale samenwerking</a:t>
            </a:r>
            <a:endParaRPr lang="nl-NL" dirty="0"/>
          </a:p>
        </p:txBody>
      </p:sp>
      <p:pic>
        <p:nvPicPr>
          <p:cNvPr id="4" name="Picture 6" descr="DA2010p64-67-1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804" y="1371600"/>
            <a:ext cx="659439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1946366" y="1672047"/>
            <a:ext cx="5146765" cy="3892730"/>
          </a:xfrm>
          <a:prstGeom prst="star7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 err="1"/>
              <a:t>v</a:t>
            </a:r>
            <a:r>
              <a:rPr lang="en-GB" sz="3200" dirty="0" err="1" smtClean="0"/>
              <a:t>eel</a:t>
            </a:r>
            <a:r>
              <a:rPr lang="en-GB" sz="3200" dirty="0" smtClean="0"/>
              <a:t> </a:t>
            </a:r>
            <a:r>
              <a:rPr lang="en-GB" sz="3200" dirty="0" err="1" smtClean="0"/>
              <a:t>kansen</a:t>
            </a:r>
            <a:endParaRPr lang="en-GB" sz="3200" dirty="0" smtClean="0"/>
          </a:p>
          <a:p>
            <a:pPr algn="ctr"/>
            <a:r>
              <a:rPr lang="en-GB" sz="3200" dirty="0" smtClean="0"/>
              <a:t>en</a:t>
            </a:r>
          </a:p>
          <a:p>
            <a:pPr algn="ctr"/>
            <a:r>
              <a:rPr lang="en-GB" sz="3200" dirty="0" err="1"/>
              <a:t>v</a:t>
            </a:r>
            <a:r>
              <a:rPr lang="en-GB" sz="3200" dirty="0" err="1" smtClean="0"/>
              <a:t>eel</a:t>
            </a:r>
            <a:r>
              <a:rPr lang="en-GB" sz="3200" dirty="0" smtClean="0"/>
              <a:t> </a:t>
            </a:r>
            <a:r>
              <a:rPr lang="en-GB" sz="3200" dirty="0" err="1" smtClean="0"/>
              <a:t>drempels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877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Z plan\sprecher\IMG_93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70"/>
            <a:ext cx="9144000" cy="6858551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2404323" y="1058091"/>
            <a:ext cx="4335353" cy="1021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endParaRPr lang="en-GB" sz="2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2400" dirty="0" err="1" smtClean="0">
                <a:latin typeface="Verdana" pitchFamily="34" charset="0"/>
              </a:rPr>
              <a:t>Bedankt</a:t>
            </a:r>
            <a:r>
              <a:rPr lang="en-GB" sz="2400" dirty="0" smtClean="0">
                <a:latin typeface="Verdana" pitchFamily="34" charset="0"/>
              </a:rPr>
              <a:t> </a:t>
            </a:r>
            <a:r>
              <a:rPr lang="en-GB" sz="2400" dirty="0" err="1" smtClean="0">
                <a:latin typeface="Verdana" pitchFamily="34" charset="0"/>
              </a:rPr>
              <a:t>voor</a:t>
            </a:r>
            <a:r>
              <a:rPr lang="en-GB" sz="2400" dirty="0" smtClean="0">
                <a:latin typeface="Verdana" pitchFamily="34" charset="0"/>
              </a:rPr>
              <a:t> </a:t>
            </a:r>
            <a:r>
              <a:rPr lang="en-GB" sz="2400" dirty="0" err="1" smtClean="0">
                <a:latin typeface="Verdana" pitchFamily="34" charset="0"/>
              </a:rPr>
              <a:t>uw</a:t>
            </a:r>
            <a:r>
              <a:rPr lang="en-GB" sz="2400" dirty="0" smtClean="0">
                <a:latin typeface="Verdana" pitchFamily="34" charset="0"/>
              </a:rPr>
              <a:t> </a:t>
            </a:r>
            <a:r>
              <a:rPr lang="en-GB" sz="2400" dirty="0" err="1" smtClean="0">
                <a:latin typeface="Verdana" pitchFamily="34" charset="0"/>
              </a:rPr>
              <a:t>aandacht</a:t>
            </a:r>
            <a:endParaRPr lang="en-GB" sz="2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2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2400" dirty="0" smtClean="0">
                <a:latin typeface="Verdana" pitchFamily="34" charset="0"/>
                <a:hlinkClick r:id="rId3"/>
              </a:rPr>
              <a:t>Paul.galama@wur.nl</a:t>
            </a:r>
            <a:r>
              <a:rPr lang="en-GB" sz="2400" dirty="0" smtClean="0">
                <a:latin typeface="Verdana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1760" y="5878282"/>
            <a:ext cx="4253472" cy="56009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endParaRPr lang="en-GB" sz="2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sz="2400" dirty="0" smtClean="0">
                <a:latin typeface="Verdana" pitchFamily="34" charset="0"/>
              </a:rPr>
              <a:t>www.vrijloopstallen.wur.nl</a:t>
            </a:r>
            <a:endParaRPr lang="en-GB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0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ctr"/>
            <a:r>
              <a:rPr lang="en-GB" sz="4000" dirty="0" err="1" smtClean="0"/>
              <a:t>Vraag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40971" y="1593384"/>
            <a:ext cx="7328264" cy="40896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err="1" smtClean="0">
                <a:solidFill>
                  <a:srgbClr val="FFC000"/>
                </a:solidFill>
              </a:rPr>
              <a:t>Wat</a:t>
            </a:r>
            <a:r>
              <a:rPr lang="en-GB" sz="3200" dirty="0" smtClean="0">
                <a:solidFill>
                  <a:srgbClr val="FFC000"/>
                </a:solidFill>
              </a:rPr>
              <a:t> is de </a:t>
            </a:r>
            <a:r>
              <a:rPr lang="en-GB" sz="3200" dirty="0" err="1" smtClean="0">
                <a:solidFill>
                  <a:srgbClr val="FFC000"/>
                </a:solidFill>
              </a:rPr>
              <a:t>grootste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  <a:r>
              <a:rPr lang="en-GB" sz="3200" dirty="0" err="1" smtClean="0">
                <a:solidFill>
                  <a:srgbClr val="FFC000"/>
                </a:solidFill>
              </a:rPr>
              <a:t>belemmering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3200" dirty="0" err="1" smtClean="0">
                <a:solidFill>
                  <a:srgbClr val="FFC000"/>
                </a:solidFill>
              </a:rPr>
              <a:t>bij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  <a:r>
              <a:rPr lang="en-GB" sz="3200" dirty="0" err="1" smtClean="0">
                <a:solidFill>
                  <a:srgbClr val="FFC000"/>
                </a:solidFill>
              </a:rPr>
              <a:t>innovatie</a:t>
            </a:r>
            <a:r>
              <a:rPr lang="en-GB" sz="3200" dirty="0" smtClean="0">
                <a:solidFill>
                  <a:srgbClr val="FFC000"/>
                </a:solidFill>
              </a:rPr>
              <a:t>?</a:t>
            </a:r>
            <a:br>
              <a:rPr lang="en-GB" sz="3200" dirty="0" smtClean="0">
                <a:solidFill>
                  <a:srgbClr val="FFC000"/>
                </a:solidFill>
              </a:rPr>
            </a:br>
            <a:endParaRPr lang="en-GB" sz="3200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</a:t>
            </a:r>
            <a:r>
              <a:rPr lang="en-GB" sz="3200" dirty="0" err="1" smtClean="0"/>
              <a:t>traditie</a:t>
            </a:r>
            <a:r>
              <a:rPr lang="en-GB" sz="3200" dirty="0" smtClean="0"/>
              <a:t> of</a:t>
            </a:r>
            <a:br>
              <a:rPr lang="en-GB" sz="3200" dirty="0" smtClean="0"/>
            </a:b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</a:t>
            </a:r>
            <a:r>
              <a:rPr lang="en-GB" sz="3200" dirty="0" err="1" smtClean="0"/>
              <a:t>groepsdenken</a:t>
            </a:r>
            <a:r>
              <a:rPr lang="en-GB" sz="3200" dirty="0" smtClean="0"/>
              <a:t> of</a:t>
            </a:r>
            <a:br>
              <a:rPr lang="en-GB" sz="3200" dirty="0" smtClean="0"/>
            </a:b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</a:t>
            </a:r>
            <a:r>
              <a:rPr lang="en-GB" sz="3200" dirty="0" err="1" smtClean="0"/>
              <a:t>te</a:t>
            </a:r>
            <a:r>
              <a:rPr lang="en-GB" sz="3200" dirty="0" smtClean="0"/>
              <a:t> intern </a:t>
            </a:r>
            <a:r>
              <a:rPr lang="en-GB" sz="3200" dirty="0" err="1" smtClean="0"/>
              <a:t>gericht</a:t>
            </a:r>
            <a:r>
              <a:rPr lang="en-GB" sz="3200" dirty="0" smtClean="0"/>
              <a:t> of</a:t>
            </a:r>
            <a:br>
              <a:rPr lang="en-GB" sz="3200" dirty="0" smtClean="0"/>
            </a:b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</a:t>
            </a:r>
            <a:r>
              <a:rPr lang="en-GB" sz="3200" dirty="0" err="1" smtClean="0"/>
              <a:t>te</a:t>
            </a:r>
            <a:r>
              <a:rPr lang="en-GB" sz="3200" dirty="0" smtClean="0"/>
              <a:t> </a:t>
            </a:r>
            <a:r>
              <a:rPr lang="en-GB" sz="3200" dirty="0" err="1" smtClean="0"/>
              <a:t>risicovol</a:t>
            </a:r>
            <a:r>
              <a:rPr lang="en-GB" sz="3200" dirty="0" smtClean="0"/>
              <a:t> of</a:t>
            </a:r>
          </a:p>
          <a:p>
            <a:pPr marL="0" indent="0">
              <a:buNone/>
            </a:pPr>
            <a:r>
              <a:rPr lang="en-GB" sz="3200" dirty="0"/>
              <a:t/>
            </a:r>
            <a:br>
              <a:rPr lang="en-GB" sz="3200" dirty="0"/>
            </a:br>
            <a:endParaRPr lang="en-GB" sz="32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91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Z plan\sprecher\IMG_93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303"/>
            <a:ext cx="9208997" cy="69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6943" y="1382583"/>
            <a:ext cx="2989921" cy="32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b="1" dirty="0" smtClean="0">
                <a:latin typeface="Verdana" pitchFamily="34" charset="0"/>
              </a:rPr>
              <a:t>Verbeeldingskracht</a:t>
            </a:r>
          </a:p>
        </p:txBody>
      </p:sp>
    </p:spTree>
    <p:extLst>
      <p:ext uri="{BB962C8B-B14F-4D97-AF65-F5344CB8AC3E}">
        <p14:creationId xmlns:p14="http://schemas.microsoft.com/office/powerpoint/2010/main" val="240781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Z plan\sprecher\IMG_93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303"/>
            <a:ext cx="9208997" cy="69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4714" y="762806"/>
            <a:ext cx="5907386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b="1" dirty="0" smtClean="0">
                <a:latin typeface="Verdana" pitchFamily="34" charset="0"/>
              </a:rPr>
              <a:t>Hoe creëer je ontwikkelmogelijkheden?</a:t>
            </a:r>
          </a:p>
          <a:p>
            <a:pPr>
              <a:lnSpc>
                <a:spcPts val="1800"/>
              </a:lnSpc>
            </a:pPr>
            <a:endParaRPr lang="nl-NL" sz="2000" b="1" dirty="0">
              <a:latin typeface="Verdana" pitchFamily="34" charset="0"/>
            </a:endParaRPr>
          </a:p>
          <a:p>
            <a:pPr marL="342900" indent="-342900">
              <a:lnSpc>
                <a:spcPts val="1800"/>
              </a:lnSpc>
              <a:buFont typeface="Arial" pitchFamily="34" charset="0"/>
              <a:buChar char="•"/>
            </a:pPr>
            <a:r>
              <a:rPr lang="nl-NL" sz="2000" dirty="0" smtClean="0">
                <a:latin typeface="Verdana" pitchFamily="34" charset="0"/>
              </a:rPr>
              <a:t>Zorg dat het bedrijf technisch goed draait</a:t>
            </a:r>
            <a:br>
              <a:rPr lang="nl-NL" sz="2000" dirty="0" smtClean="0">
                <a:latin typeface="Verdana" pitchFamily="34" charset="0"/>
              </a:rPr>
            </a:br>
            <a:r>
              <a:rPr lang="nl-NL" sz="2000" dirty="0" smtClean="0">
                <a:latin typeface="Verdana" pitchFamily="34" charset="0"/>
              </a:rPr>
              <a:t>(BEX, BEP, BEA)</a:t>
            </a:r>
          </a:p>
          <a:p>
            <a:pPr marL="342900" indent="-342900">
              <a:lnSpc>
                <a:spcPts val="1800"/>
              </a:lnSpc>
              <a:buFont typeface="Arial" pitchFamily="34" charset="0"/>
              <a:buChar char="•"/>
            </a:pPr>
            <a:endParaRPr lang="nl-NL" sz="2000" dirty="0">
              <a:latin typeface="Verdana" pitchFamily="34" charset="0"/>
            </a:endParaRPr>
          </a:p>
          <a:p>
            <a:pPr marL="342900" indent="-342900">
              <a:lnSpc>
                <a:spcPts val="1800"/>
              </a:lnSpc>
              <a:buFont typeface="Arial" pitchFamily="34" charset="0"/>
              <a:buChar char="•"/>
            </a:pPr>
            <a:r>
              <a:rPr lang="nl-NL" sz="2000" dirty="0" smtClean="0">
                <a:latin typeface="Verdana" pitchFamily="34" charset="0"/>
              </a:rPr>
              <a:t>Volg eigen visie en strategie</a:t>
            </a:r>
            <a:br>
              <a:rPr lang="nl-NL" sz="2000" dirty="0" smtClean="0">
                <a:latin typeface="Verdana" pitchFamily="34" charset="0"/>
              </a:rPr>
            </a:br>
            <a:endParaRPr lang="nl-NL" sz="2000" dirty="0" smtClean="0">
              <a:latin typeface="Verdana" pitchFamily="34" charset="0"/>
            </a:endParaRPr>
          </a:p>
          <a:p>
            <a:pPr marL="342900" indent="-342900">
              <a:lnSpc>
                <a:spcPts val="1800"/>
              </a:lnSpc>
              <a:buFont typeface="Arial" pitchFamily="34" charset="0"/>
              <a:buChar char="•"/>
            </a:pPr>
            <a:r>
              <a:rPr lang="nl-NL" sz="2000" dirty="0" smtClean="0">
                <a:latin typeface="Verdana" pitchFamily="34" charset="0"/>
              </a:rPr>
              <a:t>Communiceer tijdig met omgeving</a:t>
            </a:r>
          </a:p>
        </p:txBody>
      </p:sp>
    </p:spTree>
    <p:extLst>
      <p:ext uri="{BB962C8B-B14F-4D97-AF65-F5344CB8AC3E}">
        <p14:creationId xmlns:p14="http://schemas.microsoft.com/office/powerpoint/2010/main" val="236680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spect="1" noChangeArrowheads="1"/>
          </p:cNvSpPr>
          <p:nvPr/>
        </p:nvSpPr>
        <p:spPr bwMode="auto">
          <a:xfrm>
            <a:off x="1042988" y="4292600"/>
            <a:ext cx="3384550" cy="1477328"/>
          </a:xfrm>
          <a:prstGeom prst="rect">
            <a:avLst/>
          </a:prstGeom>
          <a:solidFill>
            <a:srgbClr val="FFCC66">
              <a:alpha val="36000"/>
            </a:srgbClr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Jongveeopfok</a:t>
            </a:r>
            <a:endParaRPr lang="en-GB" sz="1800" dirty="0">
              <a:solidFill>
                <a:schemeClr val="bg2"/>
              </a:solidFill>
              <a:cs typeface="Arial" charset="0"/>
            </a:endParaRPr>
          </a:p>
          <a:p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Melken</a:t>
            </a:r>
            <a:endParaRPr lang="en-GB" sz="1800" dirty="0">
              <a:solidFill>
                <a:schemeClr val="bg2"/>
              </a:solidFill>
              <a:cs typeface="Arial" charset="0"/>
            </a:endParaRPr>
          </a:p>
          <a:p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Transitie</a:t>
            </a:r>
            <a:r>
              <a:rPr lang="en-GB" sz="1800" dirty="0">
                <a:solidFill>
                  <a:schemeClr val="bg2"/>
                </a:solidFill>
                <a:cs typeface="Arial" charset="0"/>
              </a:rPr>
              <a:t> (</a:t>
            </a:r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droog-melken</a:t>
            </a:r>
            <a:r>
              <a:rPr lang="en-GB" sz="1800" dirty="0">
                <a:solidFill>
                  <a:schemeClr val="bg2"/>
                </a:solidFill>
                <a:cs typeface="Arial" charset="0"/>
              </a:rPr>
              <a:t>)</a:t>
            </a:r>
          </a:p>
          <a:p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Voeropslag</a:t>
            </a:r>
            <a:endParaRPr lang="en-GB" sz="1800" dirty="0">
              <a:solidFill>
                <a:schemeClr val="bg2"/>
              </a:solidFill>
              <a:cs typeface="Arial" charset="0"/>
            </a:endParaRPr>
          </a:p>
          <a:p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Mestopslag</a:t>
            </a:r>
            <a:r>
              <a:rPr lang="en-GB" sz="180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1800" dirty="0" err="1" smtClean="0">
                <a:solidFill>
                  <a:schemeClr val="bg2"/>
                </a:solidFill>
                <a:cs typeface="Arial" charset="0"/>
              </a:rPr>
              <a:t>mestbewerking</a:t>
            </a:r>
            <a:endParaRPr lang="en-GB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5940" name="Text Box 4"/>
          <p:cNvSpPr txBox="1">
            <a:spLocks noChangeAspect="1" noChangeArrowheads="1"/>
          </p:cNvSpPr>
          <p:nvPr/>
        </p:nvSpPr>
        <p:spPr bwMode="auto">
          <a:xfrm>
            <a:off x="5651500" y="4340225"/>
            <a:ext cx="3024188" cy="646331"/>
          </a:xfrm>
          <a:prstGeom prst="rect">
            <a:avLst/>
          </a:prstGeom>
          <a:solidFill>
            <a:srgbClr val="FFCC66">
              <a:alpha val="36000"/>
            </a:srgbClr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Samenwerking</a:t>
            </a:r>
            <a:r>
              <a:rPr lang="en-GB" sz="18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tussen</a:t>
            </a:r>
            <a:r>
              <a:rPr lang="en-GB" sz="1800" dirty="0">
                <a:solidFill>
                  <a:schemeClr val="bg2"/>
                </a:solidFill>
                <a:cs typeface="Arial" charset="0"/>
              </a:rPr>
              <a:t> </a:t>
            </a:r>
          </a:p>
          <a:p>
            <a:pPr algn="ctr"/>
            <a:r>
              <a:rPr lang="en-GB" sz="1800" dirty="0" err="1">
                <a:solidFill>
                  <a:schemeClr val="bg2"/>
                </a:solidFill>
                <a:cs typeface="Arial" charset="0"/>
              </a:rPr>
              <a:t>gespecialiseerde</a:t>
            </a:r>
            <a:r>
              <a:rPr lang="en-GB" sz="18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cs typeface="Arial" charset="0"/>
              </a:rPr>
              <a:t>bedrijven</a:t>
            </a:r>
            <a:endParaRPr lang="en-GB" sz="1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5941" name="Text Box 5"/>
          <p:cNvSpPr txBox="1">
            <a:spLocks noChangeAspect="1" noChangeArrowheads="1"/>
          </p:cNvSpPr>
          <p:nvPr/>
        </p:nvSpPr>
        <p:spPr bwMode="auto">
          <a:xfrm>
            <a:off x="1547813" y="1341438"/>
            <a:ext cx="2305050" cy="1477328"/>
          </a:xfrm>
          <a:prstGeom prst="rect">
            <a:avLst/>
          </a:prstGeom>
          <a:solidFill>
            <a:srgbClr val="FFCC66">
              <a:alpha val="36000"/>
            </a:srgbClr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chemeClr val="bg2"/>
                </a:solidFill>
                <a:cs typeface="Arial" charset="0"/>
              </a:rPr>
              <a:t>Zuivelverwerking</a:t>
            </a:r>
            <a:endParaRPr lang="en-GB" sz="1800" dirty="0" smtClean="0">
              <a:solidFill>
                <a:schemeClr val="bg2"/>
              </a:solidFill>
              <a:cs typeface="Arial" charset="0"/>
            </a:endParaRPr>
          </a:p>
          <a:p>
            <a:r>
              <a:rPr lang="en-GB" sz="1800" dirty="0" err="1" smtClean="0">
                <a:solidFill>
                  <a:schemeClr val="bg2"/>
                </a:solidFill>
                <a:cs typeface="Arial" charset="0"/>
              </a:rPr>
              <a:t>Energieproductie</a:t>
            </a:r>
            <a:endParaRPr lang="en-GB" sz="1800" dirty="0" smtClean="0">
              <a:solidFill>
                <a:schemeClr val="bg2"/>
              </a:solidFill>
              <a:cs typeface="Arial" charset="0"/>
            </a:endParaRPr>
          </a:p>
          <a:p>
            <a:r>
              <a:rPr lang="en-GB" sz="1800" dirty="0" err="1" smtClean="0">
                <a:solidFill>
                  <a:schemeClr val="bg2"/>
                </a:solidFill>
                <a:cs typeface="Arial" charset="0"/>
              </a:rPr>
              <a:t>Educatie</a:t>
            </a:r>
            <a:endParaRPr lang="en-GB" sz="1800" dirty="0" smtClean="0">
              <a:solidFill>
                <a:schemeClr val="bg2"/>
              </a:solidFill>
              <a:cs typeface="Arial" charset="0"/>
            </a:endParaRPr>
          </a:p>
          <a:p>
            <a:r>
              <a:rPr lang="en-GB" sz="1800" dirty="0" err="1" smtClean="0">
                <a:solidFill>
                  <a:schemeClr val="bg2"/>
                </a:solidFill>
                <a:cs typeface="Arial" charset="0"/>
              </a:rPr>
              <a:t>Recreatie</a:t>
            </a:r>
            <a:endParaRPr lang="en-GB" sz="1800" dirty="0" smtClean="0">
              <a:solidFill>
                <a:schemeClr val="bg2"/>
              </a:solidFill>
              <a:cs typeface="Arial" charset="0"/>
            </a:endParaRPr>
          </a:p>
          <a:p>
            <a:r>
              <a:rPr lang="en-GB" dirty="0" err="1" smtClean="0">
                <a:solidFill>
                  <a:schemeClr val="bg2"/>
                </a:solidFill>
                <a:cs typeface="Arial" charset="0"/>
              </a:rPr>
              <a:t>Natuur</a:t>
            </a:r>
            <a:endParaRPr lang="en-GB" sz="1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5942" name="Text Box 6"/>
          <p:cNvSpPr txBox="1">
            <a:spLocks noChangeAspect="1" noChangeArrowheads="1"/>
          </p:cNvSpPr>
          <p:nvPr/>
        </p:nvSpPr>
        <p:spPr bwMode="auto">
          <a:xfrm>
            <a:off x="5651500" y="1412875"/>
            <a:ext cx="3024188" cy="1200329"/>
          </a:xfrm>
          <a:prstGeom prst="rect">
            <a:avLst/>
          </a:prstGeom>
          <a:solidFill>
            <a:srgbClr val="FFCC66">
              <a:alpha val="36000"/>
            </a:srgbClr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err="1" smtClean="0">
                <a:solidFill>
                  <a:schemeClr val="bg2"/>
                </a:solidFill>
                <a:cs typeface="Arial" charset="0"/>
              </a:rPr>
              <a:t>Regio</a:t>
            </a:r>
            <a:r>
              <a:rPr lang="en-GB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bg2"/>
                </a:solidFill>
                <a:cs typeface="Arial" charset="0"/>
              </a:rPr>
              <a:t>als</a:t>
            </a:r>
            <a:r>
              <a:rPr lang="en-GB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bg2"/>
                </a:solidFill>
                <a:cs typeface="Arial" charset="0"/>
              </a:rPr>
              <a:t>onderneming</a:t>
            </a:r>
            <a:endParaRPr lang="en-GB" dirty="0" smtClean="0">
              <a:solidFill>
                <a:schemeClr val="bg2"/>
              </a:solidFill>
              <a:cs typeface="Arial" charset="0"/>
            </a:endParaRPr>
          </a:p>
          <a:p>
            <a:pPr algn="ctr"/>
            <a:endParaRPr lang="en-GB" sz="1800" dirty="0">
              <a:solidFill>
                <a:schemeClr val="bg2"/>
              </a:solidFill>
              <a:cs typeface="Arial" charset="0"/>
            </a:endParaRPr>
          </a:p>
          <a:p>
            <a:pPr algn="ctr"/>
            <a:r>
              <a:rPr lang="en-GB" dirty="0" err="1" smtClean="0">
                <a:solidFill>
                  <a:schemeClr val="bg2"/>
                </a:solidFill>
                <a:cs typeface="Arial" charset="0"/>
              </a:rPr>
              <a:t>Samen</a:t>
            </a:r>
            <a:r>
              <a:rPr lang="en-GB" dirty="0" smtClean="0">
                <a:solidFill>
                  <a:schemeClr val="bg2"/>
                </a:solidFill>
                <a:cs typeface="Arial" charset="0"/>
              </a:rPr>
              <a:t> extra </a:t>
            </a:r>
            <a:r>
              <a:rPr lang="en-GB" dirty="0" err="1" smtClean="0">
                <a:solidFill>
                  <a:schemeClr val="bg2"/>
                </a:solidFill>
                <a:cs typeface="Arial" charset="0"/>
              </a:rPr>
              <a:t>meerwaarde</a:t>
            </a:r>
            <a:r>
              <a:rPr lang="en-GB" dirty="0" smtClean="0">
                <a:solidFill>
                  <a:schemeClr val="bg2"/>
                </a:solidFill>
                <a:cs typeface="Arial" charset="0"/>
              </a:rPr>
              <a:t> </a:t>
            </a:r>
          </a:p>
          <a:p>
            <a:pPr algn="ctr"/>
            <a:r>
              <a:rPr lang="en-GB" sz="1800" dirty="0" smtClean="0">
                <a:solidFill>
                  <a:schemeClr val="bg2"/>
                </a:solidFill>
                <a:cs typeface="Arial" charset="0"/>
              </a:rPr>
              <a:t>1+1=3</a:t>
            </a:r>
            <a:endParaRPr lang="en-GB" sz="1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5943" name="Text Box 7"/>
          <p:cNvSpPr txBox="1">
            <a:spLocks noChangeAspect="1" noChangeArrowheads="1"/>
          </p:cNvSpPr>
          <p:nvPr/>
        </p:nvSpPr>
        <p:spPr bwMode="auto">
          <a:xfrm>
            <a:off x="4119026" y="6259513"/>
            <a:ext cx="3052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1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cs typeface="Arial" charset="0"/>
              </a:rPr>
              <a:t>kostprijsbeheersing</a:t>
            </a:r>
            <a:endParaRPr lang="en-GB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5944" name="Text Box 8"/>
          <p:cNvSpPr txBox="1">
            <a:spLocks noChangeAspect="1" noChangeArrowheads="1"/>
          </p:cNvSpPr>
          <p:nvPr/>
        </p:nvSpPr>
        <p:spPr bwMode="auto">
          <a:xfrm>
            <a:off x="4299725" y="788988"/>
            <a:ext cx="1995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1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cs typeface="Arial" charset="0"/>
              </a:rPr>
              <a:t>meerwaarde</a:t>
            </a:r>
            <a:endParaRPr lang="en-GB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5945" name="Text Box 9"/>
          <p:cNvSpPr txBox="1">
            <a:spLocks noChangeAspect="1" noChangeArrowheads="1"/>
          </p:cNvSpPr>
          <p:nvPr/>
        </p:nvSpPr>
        <p:spPr bwMode="auto">
          <a:xfrm>
            <a:off x="1166271" y="3417617"/>
            <a:ext cx="119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1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cs typeface="Arial" charset="0"/>
              </a:rPr>
              <a:t>één</a:t>
            </a:r>
            <a:r>
              <a:rPr lang="en-GB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cs typeface="Arial" charset="0"/>
              </a:rPr>
              <a:t>locatie</a:t>
            </a:r>
            <a:endParaRPr lang="en-GB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5946" name="Text Box 10"/>
          <p:cNvSpPr txBox="1">
            <a:spLocks noChangeAspect="1" noChangeArrowheads="1"/>
          </p:cNvSpPr>
          <p:nvPr/>
        </p:nvSpPr>
        <p:spPr bwMode="auto">
          <a:xfrm>
            <a:off x="7451725" y="3404554"/>
            <a:ext cx="1525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1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cs typeface="Arial" charset="0"/>
              </a:rPr>
              <a:t>meerdere</a:t>
            </a:r>
            <a:r>
              <a:rPr lang="en-GB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cs typeface="Arial" charset="0"/>
              </a:rPr>
              <a:t>locaties</a:t>
            </a:r>
            <a:endParaRPr lang="en-GB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5947" name="Line 11"/>
          <p:cNvSpPr>
            <a:spLocks noChangeAspect="1" noChangeShapeType="1"/>
          </p:cNvSpPr>
          <p:nvPr/>
        </p:nvSpPr>
        <p:spPr bwMode="auto">
          <a:xfrm>
            <a:off x="4984750" y="1250950"/>
            <a:ext cx="0" cy="5008563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948" name="Line 12"/>
          <p:cNvSpPr>
            <a:spLocks noChangeAspect="1" noChangeShapeType="1"/>
          </p:cNvSpPr>
          <p:nvPr/>
        </p:nvSpPr>
        <p:spPr bwMode="auto">
          <a:xfrm>
            <a:off x="900113" y="3754438"/>
            <a:ext cx="8167687" cy="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900113" y="0"/>
            <a:ext cx="7888287" cy="57943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 dirty="0" err="1">
                <a:cs typeface="Arial" charset="0"/>
              </a:rPr>
              <a:t>Denkmodel</a:t>
            </a:r>
            <a:r>
              <a:rPr lang="en-GB" sz="3200" b="1" dirty="0">
                <a:cs typeface="Arial" charset="0"/>
              </a:rPr>
              <a:t> </a:t>
            </a:r>
            <a:r>
              <a:rPr lang="en-GB" sz="3200" b="1" dirty="0" err="1">
                <a:cs typeface="Arial" charset="0"/>
              </a:rPr>
              <a:t>ontwikkelingsrichtingen</a:t>
            </a:r>
            <a:endParaRPr lang="en-GB" sz="3200" b="1" dirty="0">
              <a:cs typeface="Arial" charset="0"/>
            </a:endParaRPr>
          </a:p>
        </p:txBody>
      </p:sp>
      <p:sp>
        <p:nvSpPr>
          <p:cNvPr id="295950" name="Line 14"/>
          <p:cNvSpPr>
            <a:spLocks noChangeShapeType="1"/>
          </p:cNvSpPr>
          <p:nvPr/>
        </p:nvSpPr>
        <p:spPr bwMode="auto">
          <a:xfrm>
            <a:off x="179388" y="620713"/>
            <a:ext cx="8964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03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nimBg="1"/>
      <p:bldP spid="295940" grpId="0" animBg="1"/>
      <p:bldP spid="295941" grpId="0" animBg="1"/>
      <p:bldP spid="295942" grpId="0" animBg="1"/>
      <p:bldP spid="295943" grpId="0"/>
      <p:bldP spid="295944" grpId="0"/>
      <p:bldP spid="295945" grpId="0"/>
      <p:bldP spid="295946" grpId="0"/>
      <p:bldP spid="295947" grpId="0" animBg="1"/>
      <p:bldP spid="2959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6" descr="DA2010p64-67-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1383" name="Rectangle 7"/>
          <p:cNvSpPr>
            <a:spLocks noChangeArrowheads="1"/>
          </p:cNvSpPr>
          <p:nvPr/>
        </p:nvSpPr>
        <p:spPr bwMode="auto">
          <a:xfrm>
            <a:off x="344488" y="4292600"/>
            <a:ext cx="3455987" cy="1066800"/>
          </a:xfrm>
          <a:prstGeom prst="rect">
            <a:avLst/>
          </a:prstGeom>
          <a:solidFill>
            <a:srgbClr val="F894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/>
              <a:t>Alles op</a:t>
            </a:r>
            <a:br>
              <a:rPr lang="en-US" sz="3200" b="1"/>
            </a:br>
            <a:r>
              <a:rPr lang="en-US" sz="3200" b="1"/>
              <a:t>één erf?</a:t>
            </a:r>
          </a:p>
        </p:txBody>
      </p:sp>
      <p:sp>
        <p:nvSpPr>
          <p:cNvPr id="741384" name="Rectangle 8"/>
          <p:cNvSpPr>
            <a:spLocks noChangeArrowheads="1"/>
          </p:cNvSpPr>
          <p:nvPr/>
        </p:nvSpPr>
        <p:spPr bwMode="auto">
          <a:xfrm>
            <a:off x="5940425" y="620713"/>
            <a:ext cx="2927350" cy="1066800"/>
          </a:xfrm>
          <a:prstGeom prst="rect">
            <a:avLst/>
          </a:prstGeom>
          <a:solidFill>
            <a:srgbClr val="F894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b="1"/>
              <a:t>regionale</a:t>
            </a:r>
            <a:br>
              <a:rPr lang="en-US" sz="3200" b="1"/>
            </a:br>
            <a:r>
              <a:rPr lang="en-US" sz="3200" b="1"/>
              <a:t>samenwerking</a:t>
            </a:r>
          </a:p>
        </p:txBody>
      </p:sp>
      <p:sp>
        <p:nvSpPr>
          <p:cNvPr id="741387" name="AutoShape 11"/>
          <p:cNvSpPr>
            <a:spLocks noChangeArrowheads="1"/>
          </p:cNvSpPr>
          <p:nvPr/>
        </p:nvSpPr>
        <p:spPr bwMode="auto">
          <a:xfrm rot="-2121346">
            <a:off x="1979613" y="1555750"/>
            <a:ext cx="4392612" cy="21605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41388" name="Rectangle 12"/>
          <p:cNvSpPr>
            <a:spLocks noChangeArrowheads="1"/>
          </p:cNvSpPr>
          <p:nvPr/>
        </p:nvSpPr>
        <p:spPr bwMode="auto">
          <a:xfrm rot="-2157552">
            <a:off x="3584575" y="2276475"/>
            <a:ext cx="113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94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000" b="1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771604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3" grpId="0" animBg="1"/>
      <p:bldP spid="741384" grpId="0" animBg="1"/>
      <p:bldP spid="741387" grpId="0" animBg="1"/>
      <p:bldP spid="741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Alterra\OUD\overig\parma\fotos parma\DSC01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6700"/>
            <a:ext cx="462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87383" y="230188"/>
            <a:ext cx="8647055" cy="840125"/>
          </a:xfrm>
        </p:spPr>
        <p:txBody>
          <a:bodyPr/>
          <a:lstStyle/>
          <a:p>
            <a:r>
              <a:rPr lang="nl-NL" dirty="0" smtClean="0"/>
              <a:t>Samenwerking op meerdere fronten (Italië)   </a:t>
            </a:r>
          </a:p>
        </p:txBody>
      </p:sp>
      <p:pic>
        <p:nvPicPr>
          <p:cNvPr id="23555" name="Picture 1" descr="C:\ROM3D\0025_Dairyadventure\presentatie Valtelina Italie\Andoss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83" y="827088"/>
            <a:ext cx="4881517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ROM3D\0025_Dairyadventure\presentatie Valtelina Italie\CTC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707563"/>
            <a:ext cx="4787900" cy="315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ROM3D\0025_Dairyadventure\presentatie Valtelina Italie\2755022282_8dc2b61a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6613"/>
            <a:ext cx="4356100" cy="32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kstvak 6"/>
          <p:cNvSpPr txBox="1">
            <a:spLocks noChangeArrowheads="1"/>
          </p:cNvSpPr>
          <p:nvPr/>
        </p:nvSpPr>
        <p:spPr bwMode="auto">
          <a:xfrm>
            <a:off x="179388" y="908050"/>
            <a:ext cx="1585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 err="1">
                <a:solidFill>
                  <a:schemeClr val="bg1"/>
                </a:solidFill>
              </a:rPr>
              <a:t>agrotourisme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3559" name="Tekstvak 7"/>
          <p:cNvSpPr txBox="1">
            <a:spLocks noChangeArrowheads="1"/>
          </p:cNvSpPr>
          <p:nvPr/>
        </p:nvSpPr>
        <p:spPr bwMode="auto">
          <a:xfrm>
            <a:off x="4500563" y="981075"/>
            <a:ext cx="225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>
                <a:solidFill>
                  <a:schemeClr val="bg1"/>
                </a:solidFill>
              </a:rPr>
              <a:t>Gezamenlijk beheer</a:t>
            </a:r>
          </a:p>
        </p:txBody>
      </p:sp>
      <p:sp>
        <p:nvSpPr>
          <p:cNvPr id="23560" name="Tekstvak 8"/>
          <p:cNvSpPr txBox="1">
            <a:spLocks noChangeArrowheads="1"/>
          </p:cNvSpPr>
          <p:nvPr/>
        </p:nvSpPr>
        <p:spPr bwMode="auto">
          <a:xfrm>
            <a:off x="4572000" y="3860800"/>
            <a:ext cx="1420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>
                <a:solidFill>
                  <a:schemeClr val="bg1"/>
                </a:solidFill>
              </a:rPr>
              <a:t>kaasmakerij</a:t>
            </a:r>
          </a:p>
        </p:txBody>
      </p:sp>
      <p:sp>
        <p:nvSpPr>
          <p:cNvPr id="23561" name="Tekstvak 9"/>
          <p:cNvSpPr txBox="1">
            <a:spLocks noChangeArrowheads="1"/>
          </p:cNvSpPr>
          <p:nvPr/>
        </p:nvSpPr>
        <p:spPr bwMode="auto">
          <a:xfrm>
            <a:off x="1697918" y="4076700"/>
            <a:ext cx="960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>
                <a:solidFill>
                  <a:schemeClr val="bg1"/>
                </a:solidFill>
              </a:rPr>
              <a:t>Winkel </a:t>
            </a:r>
          </a:p>
        </p:txBody>
      </p:sp>
    </p:spTree>
    <p:extLst>
      <p:ext uri="{BB962C8B-B14F-4D97-AF65-F5344CB8AC3E}">
        <p14:creationId xmlns:p14="http://schemas.microsoft.com/office/powerpoint/2010/main" val="1947986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4340" name="Picture 4" descr="VC 1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686050" y="5199063"/>
            <a:ext cx="332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eaLnBrk="1" hangingPunct="1"/>
            <a:r>
              <a:rPr lang="nl-NL" smtClean="0">
                <a:solidFill>
                  <a:srgbClr val="FFFFFF"/>
                </a:solidFill>
              </a:rPr>
              <a:t>Centrale opslag ruwvoer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9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5646</TotalTime>
  <Words>545</Words>
  <Application>Microsoft Office PowerPoint</Application>
  <PresentationFormat>On-screen Show (4:3)</PresentationFormat>
  <Paragraphs>258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Wageningen UR</vt:lpstr>
      <vt:lpstr>Omgeving duurzame melkveehouderij</vt:lpstr>
      <vt:lpstr>Onderwerpen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Samenwerking op meerdere fronten (Italië)   </vt:lpstr>
      <vt:lpstr>PowerPoint Presentation</vt:lpstr>
      <vt:lpstr>Waarom regionale voercentra?</vt:lpstr>
      <vt:lpstr>Kritische succesfactoren</vt:lpstr>
      <vt:lpstr>Onderwerpen</vt:lpstr>
      <vt:lpstr>Wat wil de koe?</vt:lpstr>
      <vt:lpstr>Wat wil de boer?</vt:lpstr>
      <vt:lpstr>Wat wil de omgeving? </vt:lpstr>
      <vt:lpstr>Dilemma’s</vt:lpstr>
      <vt:lpstr>Kengetallen erf</vt:lpstr>
      <vt:lpstr>PowerPoint Presentation</vt:lpstr>
      <vt:lpstr>PowerPoint Presentation</vt:lpstr>
      <vt:lpstr>Conclusie</vt:lpstr>
      <vt:lpstr> .. en de  stedeling niet....</vt:lpstr>
      <vt:lpstr>Onderwerpen</vt:lpstr>
      <vt:lpstr>Overzicht type bodems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Ammoniakemissie per m2</vt:lpstr>
      <vt:lpstr>PowerPoint Presentation</vt:lpstr>
      <vt:lpstr>Ammoniakemissie per dier (relatief tov ligbox)</vt:lpstr>
      <vt:lpstr>Ammoniakemissie vrijloopstallen</vt:lpstr>
      <vt:lpstr>Emissies in bedrijfsverband</vt:lpstr>
      <vt:lpstr>Conclusies: duurzaamheid stallen</vt:lpstr>
      <vt:lpstr>Conclusie: regionale samenwerking</vt:lpstr>
      <vt:lpstr>PowerPoint Presentation</vt:lpstr>
      <vt:lpstr>Vraag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Galama, Paul</cp:lastModifiedBy>
  <cp:revision>453</cp:revision>
  <cp:lastPrinted>2012-03-02T16:51:05Z</cp:lastPrinted>
  <dcterms:created xsi:type="dcterms:W3CDTF">2011-09-29T08:30:03Z</dcterms:created>
  <dcterms:modified xsi:type="dcterms:W3CDTF">2012-04-24T06:04:17Z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BLNL.pptx</vt:lpwstr>
  </property>
</Properties>
</file>